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4" r:id="rId1"/>
  </p:sldMasterIdLst>
  <p:sldIdLst>
    <p:sldId id="257" r:id="rId2"/>
    <p:sldId id="307" r:id="rId3"/>
    <p:sldId id="323" r:id="rId4"/>
    <p:sldId id="322" r:id="rId5"/>
    <p:sldId id="259" r:id="rId6"/>
    <p:sldId id="325" r:id="rId7"/>
    <p:sldId id="326" r:id="rId8"/>
    <p:sldId id="324" r:id="rId9"/>
    <p:sldId id="306" r:id="rId10"/>
    <p:sldId id="295" r:id="rId11"/>
    <p:sldId id="304" r:id="rId12"/>
    <p:sldId id="294" r:id="rId13"/>
    <p:sldId id="301" r:id="rId14"/>
    <p:sldId id="292" r:id="rId15"/>
    <p:sldId id="300" r:id="rId16"/>
    <p:sldId id="302" r:id="rId17"/>
    <p:sldId id="309" r:id="rId18"/>
    <p:sldId id="305" r:id="rId19"/>
    <p:sldId id="264" r:id="rId20"/>
    <p:sldId id="320" r:id="rId21"/>
    <p:sldId id="261" r:id="rId22"/>
    <p:sldId id="279" r:id="rId23"/>
    <p:sldId id="328" r:id="rId24"/>
    <p:sldId id="275" r:id="rId25"/>
    <p:sldId id="321" r:id="rId26"/>
    <p:sldId id="308" r:id="rId27"/>
    <p:sldId id="289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218" autoAdjust="0"/>
    <p:restoredTop sz="94660"/>
  </p:normalViewPr>
  <p:slideViewPr>
    <p:cSldViewPr snapToGrid="0">
      <p:cViewPr varScale="1">
        <p:scale>
          <a:sx n="89" d="100"/>
          <a:sy n="89" d="100"/>
        </p:scale>
        <p:origin x="547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1682-DD96-4833-9A62-43707DB30DD7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FBF6D-F329-4E30-B4DE-177E451B2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072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1682-DD96-4833-9A62-43707DB30DD7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FBF6D-F329-4E30-B4DE-177E451B2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007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1682-DD96-4833-9A62-43707DB30DD7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FBF6D-F329-4E30-B4DE-177E451B2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212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1682-DD96-4833-9A62-43707DB30DD7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FBF6D-F329-4E30-B4DE-177E451B2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10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1682-DD96-4833-9A62-43707DB30DD7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FBF6D-F329-4E30-B4DE-177E451B2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464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1682-DD96-4833-9A62-43707DB30DD7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FBF6D-F329-4E30-B4DE-177E451B2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918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1682-DD96-4833-9A62-43707DB30DD7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FBF6D-F329-4E30-B4DE-177E451B2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1111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1682-DD96-4833-9A62-43707DB30DD7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FBF6D-F329-4E30-B4DE-177E451B2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443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1682-DD96-4833-9A62-43707DB30DD7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FBF6D-F329-4E30-B4DE-177E451B2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251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1682-DD96-4833-9A62-43707DB30DD7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FBF6D-F329-4E30-B4DE-177E451B2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226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1682-DD96-4833-9A62-43707DB30DD7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FBF6D-F329-4E30-B4DE-177E451B2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228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B61682-DD96-4833-9A62-43707DB30DD7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FBF6D-F329-4E30-B4DE-177E451B2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992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i.edu/object/npg_NPG.81.51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librarycompany.org/portfolio-item/2016-eminent-women/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ylenyberg.com/" TargetMode="Externa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1908" y="593889"/>
            <a:ext cx="10248181" cy="3407778"/>
          </a:xfrm>
        </p:spPr>
        <p:txBody>
          <a:bodyPr>
            <a:normAutofit/>
          </a:bodyPr>
          <a:lstStyle/>
          <a:p>
            <a:r>
              <a:rPr lang="en-US" sz="8900" b="1" dirty="0" smtClean="0">
                <a:solidFill>
                  <a:schemeClr val="accent5">
                    <a:lumMod val="75000"/>
                  </a:schemeClr>
                </a:solidFill>
                <a:latin typeface="Enriqueta" panose="02000000000000000000" pitchFamily="50" charset="0"/>
              </a:rPr>
              <a:t>Suffragists of </a:t>
            </a:r>
            <a:br>
              <a:rPr lang="en-US" sz="8900" b="1" dirty="0" smtClean="0">
                <a:solidFill>
                  <a:schemeClr val="accent5">
                    <a:lumMod val="75000"/>
                  </a:schemeClr>
                </a:solidFill>
                <a:latin typeface="Enriqueta" panose="02000000000000000000" pitchFamily="50" charset="0"/>
              </a:rPr>
            </a:br>
            <a:r>
              <a:rPr lang="en-US" sz="8900" b="1" dirty="0" smtClean="0">
                <a:solidFill>
                  <a:schemeClr val="accent5">
                    <a:lumMod val="75000"/>
                  </a:schemeClr>
                </a:solidFill>
                <a:latin typeface="Enriqueta" panose="02000000000000000000" pitchFamily="50" charset="0"/>
              </a:rPr>
              <a:t>Duxbury</a:t>
            </a:r>
            <a:endParaRPr lang="en-US" sz="4400" dirty="0">
              <a:solidFill>
                <a:schemeClr val="accent5">
                  <a:lumMod val="75000"/>
                </a:schemeClr>
              </a:solidFill>
              <a:latin typeface="Enriqueta" panose="02000000000000000000" pitchFamily="50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3666" y="4278703"/>
            <a:ext cx="10144664" cy="2441276"/>
          </a:xfrm>
        </p:spPr>
        <p:txBody>
          <a:bodyPr>
            <a:normAutofit/>
          </a:bodyPr>
          <a:lstStyle/>
          <a:p>
            <a:r>
              <a:rPr lang="en-US" b="1" dirty="0" smtClean="0">
                <a:latin typeface="Enriqueta" panose="02000000000000000000" pitchFamily="50" charset="0"/>
              </a:rPr>
              <a:t>Lyle Nyberg</a:t>
            </a:r>
          </a:p>
          <a:p>
            <a:r>
              <a:rPr lang="en-US" dirty="0" smtClean="0">
                <a:latin typeface="Enriqueta" panose="02000000000000000000" pitchFamily="50" charset="0"/>
              </a:rPr>
              <a:t>February 2, 2021</a:t>
            </a:r>
          </a:p>
          <a:p>
            <a:r>
              <a:rPr lang="en-US" dirty="0" smtClean="0">
                <a:latin typeface="Enriqueta" panose="02000000000000000000" pitchFamily="50" charset="0"/>
              </a:rPr>
              <a:t>Zoom presentation for</a:t>
            </a:r>
          </a:p>
          <a:p>
            <a:r>
              <a:rPr lang="en-US" b="1" dirty="0" smtClean="0">
                <a:latin typeface="Enriqueta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Duxbury Rural &amp; Historical </a:t>
            </a:r>
            <a:r>
              <a:rPr lang="en-US" b="1" dirty="0">
                <a:latin typeface="Enriqueta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Society</a:t>
            </a:r>
            <a:endParaRPr lang="en-US" b="1" dirty="0">
              <a:latin typeface="Enriqueta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309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506309" y="1017917"/>
            <a:ext cx="268569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latin typeface="Enriqueta" panose="02000000000000000000" pitchFamily="50" charset="0"/>
              </a:rPr>
              <a:t>1866 map, detail</a:t>
            </a:r>
            <a:endParaRPr lang="en-US" sz="2000" dirty="0">
              <a:latin typeface="Enriqueta" panose="02000000000000000000" pitchFamily="50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71268" y="6021237"/>
            <a:ext cx="71081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Crafts</a:t>
            </a:r>
            <a:r>
              <a:rPr lang="en-US" sz="1600" dirty="0"/>
              <a:t>, </a:t>
            </a:r>
            <a:r>
              <a:rPr lang="en-US" sz="1600" dirty="0" smtClean="0"/>
              <a:t>Wightman</a:t>
            </a:r>
            <a:r>
              <a:rPr lang="en-US" sz="1600" dirty="0"/>
              <a:t>, </a:t>
            </a:r>
            <a:r>
              <a:rPr lang="en-US" sz="1600" dirty="0" smtClean="0"/>
              <a:t>Swett</a:t>
            </a:r>
            <a:r>
              <a:rPr lang="en-US" sz="1600" dirty="0"/>
              <a:t>, </a:t>
            </a:r>
            <a:r>
              <a:rPr lang="en-US" sz="1600" dirty="0" smtClean="0"/>
              <a:t>and Boston </a:t>
            </a:r>
            <a:r>
              <a:rPr lang="en-US" sz="1600" dirty="0"/>
              <a:t>Engineering Dept</a:t>
            </a:r>
            <a:r>
              <a:rPr lang="en-US" sz="1600" dirty="0" smtClean="0"/>
              <a:t>., Leventhal </a:t>
            </a:r>
            <a:r>
              <a:rPr lang="en-US" sz="1600" dirty="0"/>
              <a:t>Map Center, BPL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696089" y="1913807"/>
            <a:ext cx="235501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Curtis yard at foot of White </a:t>
            </a:r>
            <a:r>
              <a:rPr lang="en-US" dirty="0" smtClean="0"/>
              <a:t>Street, where Smith and McKay lived</a:t>
            </a:r>
            <a:endParaRPr lang="en-US" dirty="0" smtClean="0"/>
          </a:p>
          <a:p>
            <a:endParaRPr lang="en-US" dirty="0"/>
          </a:p>
          <a:p>
            <a:r>
              <a:rPr lang="en-US" dirty="0"/>
              <a:t>Smith yard </a:t>
            </a:r>
            <a:r>
              <a:rPr lang="en-US" dirty="0" smtClean="0"/>
              <a:t>nearby</a:t>
            </a:r>
          </a:p>
          <a:p>
            <a:endParaRPr lang="en-US" dirty="0"/>
          </a:p>
          <a:p>
            <a:r>
              <a:rPr lang="en-US" dirty="0" smtClean="0"/>
              <a:t>Hall yard </a:t>
            </a:r>
            <a:r>
              <a:rPr lang="en-US" dirty="0" smtClean="0"/>
              <a:t>(same site)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McKay yard </a:t>
            </a:r>
            <a:r>
              <a:rPr lang="en-US" dirty="0" smtClean="0"/>
              <a:t>(later site)</a:t>
            </a:r>
            <a:endParaRPr lang="en-US" dirty="0" smtClean="0"/>
          </a:p>
          <a:p>
            <a:endParaRPr 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0" t="151" r="5433" b="-151"/>
          <a:stretch/>
        </p:blipFill>
        <p:spPr>
          <a:xfrm>
            <a:off x="-1" y="-28677"/>
            <a:ext cx="9503127" cy="5894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473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0954553" cy="679761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067789" y="5917720"/>
            <a:ext cx="19912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prstClr val="black"/>
                </a:solidFill>
              </a:rPr>
              <a:t>Ballou’s Pictorial</a:t>
            </a:r>
            <a:r>
              <a:rPr lang="en-US" dirty="0">
                <a:solidFill>
                  <a:prstClr val="black"/>
                </a:solidFill>
              </a:rPr>
              <a:t>, </a:t>
            </a:r>
            <a:endParaRPr lang="en-US" dirty="0" smtClean="0">
              <a:solidFill>
                <a:prstClr val="black"/>
              </a:solidFill>
            </a:endParaRPr>
          </a:p>
          <a:p>
            <a:endParaRPr lang="en-US" sz="800" dirty="0" smtClean="0">
              <a:solidFill>
                <a:prstClr val="black"/>
              </a:solidFill>
            </a:endParaRPr>
          </a:p>
          <a:p>
            <a:r>
              <a:rPr lang="en-US" dirty="0" smtClean="0">
                <a:solidFill>
                  <a:prstClr val="black"/>
                </a:solidFill>
              </a:rPr>
              <a:t>May </a:t>
            </a:r>
            <a:r>
              <a:rPr lang="en-US" dirty="0">
                <a:solidFill>
                  <a:prstClr val="black"/>
                </a:solidFill>
              </a:rPr>
              <a:t>19, 1855</a:t>
            </a:r>
            <a:r>
              <a:rPr lang="en-US" dirty="0" smtClean="0">
                <a:solidFill>
                  <a:prstClr val="black"/>
                </a:solidFill>
              </a:rPr>
              <a:t>, 305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36430" y="310550"/>
            <a:ext cx="24240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“a glorious rivalry among the builders”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1092879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506309" y="1017917"/>
            <a:ext cx="268569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latin typeface="Enriqueta" panose="02000000000000000000" pitchFamily="50" charset="0"/>
              </a:rPr>
              <a:t>The </a:t>
            </a:r>
            <a:r>
              <a:rPr lang="en-US" sz="2600" i="1" dirty="0" smtClean="0">
                <a:latin typeface="Enriqueta" panose="02000000000000000000" pitchFamily="50" charset="0"/>
              </a:rPr>
              <a:t>Centennial</a:t>
            </a:r>
            <a:r>
              <a:rPr lang="en-US" sz="2600" dirty="0" smtClean="0">
                <a:latin typeface="Enriqueta" panose="02000000000000000000" pitchFamily="50" charset="0"/>
              </a:rPr>
              <a:t>, built 1875 by Sylvanus Smith </a:t>
            </a:r>
            <a:r>
              <a:rPr lang="en-US" sz="2000" dirty="0" smtClean="0">
                <a:latin typeface="Enriqueta" panose="02000000000000000000" pitchFamily="50" charset="0"/>
              </a:rPr>
              <a:t>(Smith &amp; Townsend)</a:t>
            </a:r>
            <a:endParaRPr lang="en-US" sz="2000" dirty="0">
              <a:latin typeface="Enriqueta" panose="02000000000000000000" pitchFamily="50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506309" y="5686629"/>
            <a:ext cx="25447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Artist: William Howard </a:t>
            </a:r>
            <a:r>
              <a:rPr lang="en-US" sz="1600" dirty="0" err="1" smtClean="0"/>
              <a:t>Yorke</a:t>
            </a:r>
            <a:r>
              <a:rPr lang="en-US" sz="1600" dirty="0" smtClean="0"/>
              <a:t>. </a:t>
            </a:r>
            <a:r>
              <a:rPr lang="en-US" sz="1600" dirty="0" err="1" smtClean="0"/>
              <a:t>ArtNet</a:t>
            </a:r>
            <a:r>
              <a:rPr lang="en-US" sz="1600" dirty="0" smtClean="0"/>
              <a:t> photo.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9723407" y="2731974"/>
            <a:ext cx="241476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Philadelphia (see book)</a:t>
            </a:r>
          </a:p>
          <a:p>
            <a:endParaRPr lang="en-US" sz="1200" dirty="0" smtClean="0"/>
          </a:p>
          <a:p>
            <a:r>
              <a:rPr lang="en-US" dirty="0" smtClean="0"/>
              <a:t>England (shown)</a:t>
            </a:r>
          </a:p>
          <a:p>
            <a:endParaRPr lang="en-US" sz="1200" dirty="0" smtClean="0"/>
          </a:p>
          <a:p>
            <a:r>
              <a:rPr lang="en-US" dirty="0" smtClean="0"/>
              <a:t>Hong Kong (</a:t>
            </a:r>
            <a:r>
              <a:rPr lang="en-US" sz="1700" dirty="0" smtClean="0"/>
              <a:t>oil painting was in family</a:t>
            </a:r>
            <a:r>
              <a:rPr lang="en-US" dirty="0" smtClean="0"/>
              <a:t>)</a:t>
            </a:r>
          </a:p>
          <a:p>
            <a:endParaRPr lang="en-US" sz="1200" dirty="0" smtClean="0"/>
          </a:p>
          <a:p>
            <a:r>
              <a:rPr lang="en-US" dirty="0" smtClean="0"/>
              <a:t>San Francisco (figurehead by Gleason is </a:t>
            </a:r>
            <a:r>
              <a:rPr lang="en-US" dirty="0"/>
              <a:t>in Fine Arts Museums of San </a:t>
            </a:r>
            <a:r>
              <a:rPr lang="en-US" dirty="0" smtClean="0"/>
              <a:t>Francisco)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19244" cy="6271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5297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506309" y="1017917"/>
            <a:ext cx="268569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latin typeface="Enriqueta" panose="02000000000000000000" pitchFamily="50" charset="0"/>
              </a:rPr>
              <a:t>Smith and McKay Houses</a:t>
            </a:r>
            <a:endParaRPr lang="en-US" sz="2000" dirty="0">
              <a:latin typeface="Enriqueta" panose="02000000000000000000" pitchFamily="50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506309" y="5477773"/>
            <a:ext cx="26856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Google Street View, Sep 2019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9661585" y="1913807"/>
            <a:ext cx="25304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Smith </a:t>
            </a:r>
            <a:r>
              <a:rPr lang="en-US" dirty="0" smtClean="0"/>
              <a:t>house (1872), </a:t>
            </a:r>
          </a:p>
          <a:p>
            <a:r>
              <a:rPr lang="en-US" dirty="0" smtClean="0"/>
              <a:t>76 White Street </a:t>
            </a:r>
          </a:p>
          <a:p>
            <a:r>
              <a:rPr lang="en-US" dirty="0" smtClean="0"/>
              <a:t>(Second </a:t>
            </a:r>
            <a:r>
              <a:rPr lang="en-US" dirty="0"/>
              <a:t>Empire style, </a:t>
            </a:r>
            <a:r>
              <a:rPr lang="en-US" dirty="0" smtClean="0"/>
              <a:t>BOS.14278)</a:t>
            </a:r>
          </a:p>
          <a:p>
            <a:endParaRPr lang="en-US" dirty="0"/>
          </a:p>
          <a:p>
            <a:r>
              <a:rPr lang="en-US" dirty="0" smtClean="0"/>
              <a:t>McKay house at right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6784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9282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97849"/>
          </a:xfrm>
        </p:spPr>
        <p:txBody>
          <a:bodyPr/>
          <a:lstStyle/>
          <a:p>
            <a:r>
              <a:rPr lang="en-US" dirty="0" smtClean="0">
                <a:latin typeface="Enriqueta" panose="02000000000000000000" pitchFamily="50" charset="0"/>
              </a:rPr>
              <a:t>Suffrage Timeline</a:t>
            </a:r>
            <a:endParaRPr lang="en-US" dirty="0">
              <a:latin typeface="Enriqueta" panose="02000000000000000000" pitchFamily="50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8200" y="1185114"/>
            <a:ext cx="10962736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prstClr val="black"/>
                </a:solidFill>
                <a:latin typeface="Enriqueta" panose="02000000000000000000" pitchFamily="50" charset="0"/>
              </a:rPr>
              <a:t>1830s  </a:t>
            </a:r>
            <a:r>
              <a:rPr lang="en-US" sz="3000" dirty="0">
                <a:solidFill>
                  <a:prstClr val="black"/>
                </a:solidFill>
                <a:latin typeface="Enriqueta" panose="02000000000000000000" pitchFamily="50" charset="0"/>
              </a:rPr>
              <a:t>Judith &amp; mother early </a:t>
            </a:r>
            <a:r>
              <a:rPr lang="en-US" sz="3000" dirty="0" smtClean="0">
                <a:solidFill>
                  <a:prstClr val="black"/>
                </a:solidFill>
                <a:latin typeface="Enriqueta" panose="02000000000000000000" pitchFamily="50" charset="0"/>
              </a:rPr>
              <a:t>suffragists</a:t>
            </a:r>
          </a:p>
          <a:p>
            <a:r>
              <a:rPr lang="en-US" sz="3000" b="1" dirty="0" smtClean="0">
                <a:latin typeface="Enriqueta" panose="02000000000000000000" pitchFamily="50" charset="0"/>
              </a:rPr>
              <a:t>1862  </a:t>
            </a:r>
            <a:r>
              <a:rPr lang="en-US" sz="3000" dirty="0" smtClean="0">
                <a:latin typeface="Enriqueta" panose="02000000000000000000" pitchFamily="50" charset="0"/>
              </a:rPr>
              <a:t>Judith </a:t>
            </a:r>
            <a:r>
              <a:rPr lang="en-US" sz="3000" dirty="0" smtClean="0">
                <a:latin typeface="Enriqueta" panose="02000000000000000000" pitchFamily="50" charset="0"/>
              </a:rPr>
              <a:t>&amp; </a:t>
            </a:r>
            <a:r>
              <a:rPr lang="en-US" sz="3000" dirty="0" smtClean="0">
                <a:latin typeface="Enriqueta" panose="02000000000000000000" pitchFamily="50" charset="0"/>
              </a:rPr>
              <a:t>Sylvanus – antislavery </a:t>
            </a:r>
            <a:r>
              <a:rPr lang="en-US" sz="3000" dirty="0" smtClean="0">
                <a:latin typeface="Enriqueta" panose="02000000000000000000" pitchFamily="50" charset="0"/>
              </a:rPr>
              <a:t>advocates;</a:t>
            </a:r>
            <a:endParaRPr lang="en-US" sz="3000" dirty="0" smtClean="0">
              <a:latin typeface="Enriqueta" panose="02000000000000000000" pitchFamily="50" charset="0"/>
            </a:endParaRPr>
          </a:p>
          <a:p>
            <a:pPr marL="457200" indent="457200"/>
            <a:r>
              <a:rPr lang="en-US" dirty="0">
                <a:latin typeface="Enriqueta" panose="02000000000000000000" pitchFamily="50" charset="0"/>
              </a:rPr>
              <a:t>(later, friends </a:t>
            </a:r>
            <a:r>
              <a:rPr lang="en-US" dirty="0" smtClean="0">
                <a:latin typeface="Enriqueta" panose="02000000000000000000" pitchFamily="50" charset="0"/>
              </a:rPr>
              <a:t>with William </a:t>
            </a:r>
            <a:r>
              <a:rPr lang="en-US" dirty="0">
                <a:latin typeface="Enriqueta" panose="02000000000000000000" pitchFamily="50" charset="0"/>
              </a:rPr>
              <a:t>Lloyd </a:t>
            </a:r>
            <a:r>
              <a:rPr lang="en-US" dirty="0" smtClean="0">
                <a:latin typeface="Enriqueta" panose="02000000000000000000" pitchFamily="50" charset="0"/>
              </a:rPr>
              <a:t>Garrison’s son)</a:t>
            </a:r>
          </a:p>
          <a:p>
            <a:r>
              <a:rPr lang="en-US" sz="3000" b="1" dirty="0" smtClean="0">
                <a:latin typeface="Enriqueta" panose="02000000000000000000" pitchFamily="50" charset="0"/>
              </a:rPr>
              <a:t>1870</a:t>
            </a:r>
            <a:r>
              <a:rPr lang="en-US" sz="3000" dirty="0" smtClean="0">
                <a:latin typeface="Enriqueta" panose="02000000000000000000" pitchFamily="50" charset="0"/>
              </a:rPr>
              <a:t>  15</a:t>
            </a:r>
            <a:r>
              <a:rPr lang="en-US" sz="3000" baseline="30000" dirty="0" smtClean="0">
                <a:latin typeface="Enriqueta" panose="02000000000000000000" pitchFamily="50" charset="0"/>
              </a:rPr>
              <a:t>th</a:t>
            </a:r>
            <a:r>
              <a:rPr lang="en-US" sz="3000" dirty="0" smtClean="0">
                <a:latin typeface="Enriqueta" panose="02000000000000000000" pitchFamily="50" charset="0"/>
              </a:rPr>
              <a:t> Amendment gave African </a:t>
            </a:r>
            <a:r>
              <a:rPr lang="en-US" sz="3000" dirty="0">
                <a:latin typeface="Enriqueta" panose="02000000000000000000" pitchFamily="50" charset="0"/>
              </a:rPr>
              <a:t>American men the </a:t>
            </a:r>
            <a:r>
              <a:rPr lang="en-US" sz="3000" dirty="0" smtClean="0">
                <a:latin typeface="Enriqueta" panose="02000000000000000000" pitchFamily="50" charset="0"/>
              </a:rPr>
              <a:t>vote</a:t>
            </a:r>
          </a:p>
          <a:p>
            <a:r>
              <a:rPr lang="en-US" sz="3000" b="1" dirty="0" smtClean="0">
                <a:latin typeface="Enriqueta" panose="02000000000000000000" pitchFamily="50" charset="0"/>
              </a:rPr>
              <a:t>1870</a:t>
            </a:r>
            <a:r>
              <a:rPr lang="en-US" sz="3000" dirty="0" smtClean="0">
                <a:latin typeface="Enriqueta" panose="02000000000000000000" pitchFamily="50" charset="0"/>
              </a:rPr>
              <a:t>  Lucy Stone founded </a:t>
            </a:r>
            <a:r>
              <a:rPr lang="en-US" sz="3000" i="1" dirty="0" smtClean="0">
                <a:latin typeface="Enriqueta" panose="02000000000000000000" pitchFamily="50" charset="0"/>
              </a:rPr>
              <a:t>Woman’s Journal</a:t>
            </a:r>
            <a:r>
              <a:rPr lang="en-US" sz="3000" dirty="0">
                <a:latin typeface="Enriqueta" panose="02000000000000000000" pitchFamily="50" charset="0"/>
              </a:rPr>
              <a:t> </a:t>
            </a:r>
            <a:r>
              <a:rPr lang="en-US" sz="3000" dirty="0" smtClean="0">
                <a:latin typeface="Enriqueta" panose="02000000000000000000" pitchFamily="50" charset="0"/>
              </a:rPr>
              <a:t>in Boston; 	</a:t>
            </a:r>
            <a:r>
              <a:rPr lang="en-US" dirty="0" smtClean="0">
                <a:latin typeface="Enriqueta" panose="02000000000000000000" pitchFamily="50" charset="0"/>
              </a:rPr>
              <a:t>	in 1876, Judith &amp; Sylvanus’s niece </a:t>
            </a:r>
            <a:r>
              <a:rPr lang="en-US" dirty="0">
                <a:latin typeface="Enriqueta" panose="02000000000000000000" pitchFamily="50" charset="0"/>
              </a:rPr>
              <a:t>Catherine “Kate” Wilde </a:t>
            </a:r>
            <a:r>
              <a:rPr lang="en-US" dirty="0" smtClean="0">
                <a:latin typeface="Enriqueta" panose="02000000000000000000" pitchFamily="50" charset="0"/>
              </a:rPr>
              <a:t>of Duxbury began work there</a:t>
            </a:r>
            <a:endParaRPr lang="en-US" dirty="0">
              <a:latin typeface="Enriqueta" panose="02000000000000000000" pitchFamily="50" charset="0"/>
            </a:endParaRPr>
          </a:p>
          <a:p>
            <a:pPr marL="914400" indent="-914400"/>
            <a:r>
              <a:rPr lang="en-US" sz="3000" b="1" dirty="0" smtClean="0">
                <a:latin typeface="Enriqueta" panose="02000000000000000000" pitchFamily="50" charset="0"/>
              </a:rPr>
              <a:t>1878</a:t>
            </a:r>
            <a:r>
              <a:rPr lang="en-US" sz="3000" dirty="0" smtClean="0">
                <a:latin typeface="Enriqueta" panose="02000000000000000000" pitchFamily="50" charset="0"/>
              </a:rPr>
              <a:t>  Sylvanus an officer </a:t>
            </a:r>
            <a:r>
              <a:rPr lang="en-US" sz="3000" dirty="0">
                <a:latin typeface="Enriqueta" panose="02000000000000000000" pitchFamily="50" charset="0"/>
              </a:rPr>
              <a:t>of </a:t>
            </a:r>
            <a:r>
              <a:rPr lang="en-US" sz="3000" dirty="0" smtClean="0">
                <a:latin typeface="Enriqueta" panose="02000000000000000000" pitchFamily="50" charset="0"/>
              </a:rPr>
              <a:t>E </a:t>
            </a:r>
            <a:r>
              <a:rPr lang="en-US" sz="3000" dirty="0">
                <a:latin typeface="Enriqueta" panose="02000000000000000000" pitchFamily="50" charset="0"/>
              </a:rPr>
              <a:t>Boston Woman Suffrage </a:t>
            </a:r>
            <a:r>
              <a:rPr lang="en-US" sz="3000" dirty="0" smtClean="0">
                <a:latin typeface="Enriqueta" panose="02000000000000000000" pitchFamily="50" charset="0"/>
              </a:rPr>
              <a:t>Club; Judith at national suffrage organizations in Boston</a:t>
            </a:r>
          </a:p>
          <a:p>
            <a:r>
              <a:rPr lang="en-US" sz="1200" b="1" dirty="0" smtClean="0">
                <a:latin typeface="Enriqueta" panose="02000000000000000000" pitchFamily="50" charset="0"/>
              </a:rPr>
              <a:t>…………..</a:t>
            </a:r>
            <a:endParaRPr lang="en-US" sz="1200" b="1" dirty="0" smtClean="0">
              <a:latin typeface="Enriqueta" panose="02000000000000000000" pitchFamily="50" charset="0"/>
            </a:endParaRPr>
          </a:p>
          <a:p>
            <a:r>
              <a:rPr lang="en-US" sz="3000" b="1" dirty="0" smtClean="0">
                <a:latin typeface="Enriqueta" panose="02000000000000000000" pitchFamily="50" charset="0"/>
              </a:rPr>
              <a:t>1913</a:t>
            </a:r>
            <a:r>
              <a:rPr lang="en-US" sz="3000" dirty="0" smtClean="0">
                <a:latin typeface="Enriqueta" panose="02000000000000000000" pitchFamily="50" charset="0"/>
              </a:rPr>
              <a:t>   Suffrage parade in Washington, DC</a:t>
            </a:r>
          </a:p>
          <a:p>
            <a:r>
              <a:rPr lang="en-US" sz="3000" b="1" dirty="0" smtClean="0">
                <a:latin typeface="Enriqueta" panose="02000000000000000000" pitchFamily="50" charset="0"/>
              </a:rPr>
              <a:t>1915</a:t>
            </a:r>
            <a:r>
              <a:rPr lang="en-US" sz="3000" dirty="0" smtClean="0">
                <a:latin typeface="Enriqueta" panose="02000000000000000000" pitchFamily="50" charset="0"/>
              </a:rPr>
              <a:t>   </a:t>
            </a:r>
            <a:r>
              <a:rPr lang="en-US" sz="3000" dirty="0" smtClean="0">
                <a:latin typeface="Enriqueta" panose="02000000000000000000" pitchFamily="50" charset="0"/>
              </a:rPr>
              <a:t>Boston parade; referendum </a:t>
            </a:r>
            <a:r>
              <a:rPr lang="en-US" sz="3000" dirty="0" smtClean="0">
                <a:latin typeface="Enriqueta" panose="02000000000000000000" pitchFamily="50" charset="0"/>
              </a:rPr>
              <a:t>on women’s right to vote</a:t>
            </a:r>
          </a:p>
          <a:p>
            <a:r>
              <a:rPr lang="en-US" sz="3000" b="1" dirty="0" smtClean="0">
                <a:latin typeface="Enriqueta" panose="02000000000000000000" pitchFamily="50" charset="0"/>
              </a:rPr>
              <a:t>1917</a:t>
            </a:r>
            <a:r>
              <a:rPr lang="en-US" sz="3000" dirty="0" smtClean="0">
                <a:latin typeface="Enriqueta" panose="02000000000000000000" pitchFamily="50" charset="0"/>
              </a:rPr>
              <a:t>   Suffrage “silent sentinels” </a:t>
            </a:r>
            <a:r>
              <a:rPr lang="en-US" sz="3000" dirty="0" smtClean="0">
                <a:latin typeface="Enriqueta" panose="02000000000000000000" pitchFamily="50" charset="0"/>
              </a:rPr>
              <a:t>&amp; picketing at </a:t>
            </a:r>
            <a:r>
              <a:rPr lang="en-US" sz="3000" dirty="0" smtClean="0">
                <a:latin typeface="Enriqueta" panose="02000000000000000000" pitchFamily="50" charset="0"/>
              </a:rPr>
              <a:t>White House</a:t>
            </a:r>
          </a:p>
          <a:p>
            <a:r>
              <a:rPr lang="en-US" sz="3000" b="1" dirty="0" smtClean="0">
                <a:latin typeface="Enriqueta" panose="02000000000000000000" pitchFamily="50" charset="0"/>
              </a:rPr>
              <a:t>1920</a:t>
            </a:r>
            <a:r>
              <a:rPr lang="en-US" sz="3000" dirty="0" smtClean="0">
                <a:latin typeface="Enriqueta" panose="02000000000000000000" pitchFamily="50" charset="0"/>
              </a:rPr>
              <a:t>  19</a:t>
            </a:r>
            <a:r>
              <a:rPr lang="en-US" sz="3000" baseline="30000" dirty="0" smtClean="0">
                <a:latin typeface="Enriqueta" panose="02000000000000000000" pitchFamily="50" charset="0"/>
              </a:rPr>
              <a:t>th</a:t>
            </a:r>
            <a:r>
              <a:rPr lang="en-US" sz="3000" dirty="0" smtClean="0">
                <a:latin typeface="Enriqueta" panose="02000000000000000000" pitchFamily="50" charset="0"/>
              </a:rPr>
              <a:t> Amendment gave women the vote</a:t>
            </a:r>
            <a:endParaRPr lang="en-US" sz="3000" dirty="0">
              <a:latin typeface="Enriqueta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6695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Enriqueta" panose="02000000000000000000" pitchFamily="50" charset="0"/>
              </a:rPr>
              <a:t>Suffragists</a:t>
            </a:r>
            <a:endParaRPr lang="en-US" dirty="0">
              <a:latin typeface="Enriqueta" panose="02000000000000000000" pitchFamily="50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98" y="1372157"/>
            <a:ext cx="4389305" cy="52974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917" y="1372157"/>
            <a:ext cx="3753454" cy="50276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661585" y="3671183"/>
            <a:ext cx="219110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Lucy Stone </a:t>
            </a:r>
            <a:r>
              <a:rPr lang="en-US" dirty="0" smtClean="0"/>
              <a:t>(1818-1893) &amp; ASB (1857-1950), c1858, LOC, public domain</a:t>
            </a:r>
          </a:p>
          <a:p>
            <a:endParaRPr lang="en-US" dirty="0"/>
          </a:p>
          <a:p>
            <a:r>
              <a:rPr lang="en-US" b="1" dirty="0"/>
              <a:t>Judith W. </a:t>
            </a:r>
            <a:r>
              <a:rPr lang="en-US" b="1" dirty="0" smtClean="0"/>
              <a:t>Smith </a:t>
            </a:r>
            <a:r>
              <a:rPr lang="en-US" dirty="0" smtClean="0"/>
              <a:t>(1821-1921), </a:t>
            </a:r>
            <a:r>
              <a:rPr lang="en-US" dirty="0"/>
              <a:t>late 1800s. Courtesy of </a:t>
            </a:r>
            <a:r>
              <a:rPr lang="en-US" dirty="0" smtClean="0"/>
              <a:t>Duxbury </a:t>
            </a:r>
            <a:r>
              <a:rPr lang="en-US" dirty="0"/>
              <a:t>Rural </a:t>
            </a:r>
            <a:r>
              <a:rPr lang="en-US" dirty="0" smtClean="0"/>
              <a:t>&amp; Historical Society.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03149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Enriqueta" panose="02000000000000000000" pitchFamily="50" charset="0"/>
              </a:rPr>
              <a:t>Judith Winsor Smith</a:t>
            </a:r>
            <a:endParaRPr lang="en-US" dirty="0">
              <a:latin typeface="Enriqueta" panose="02000000000000000000" pitchFamily="50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8" b="7032"/>
          <a:stretch/>
        </p:blipFill>
        <p:spPr>
          <a:xfrm>
            <a:off x="735268" y="1630837"/>
            <a:ext cx="3819968" cy="460970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55236" y="1483565"/>
            <a:ext cx="7636764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 smtClean="0"/>
              <a:t>1875</a:t>
            </a:r>
            <a:r>
              <a:rPr lang="en-US" sz="2300" dirty="0" smtClean="0"/>
              <a:t>, founded </a:t>
            </a:r>
            <a:r>
              <a:rPr lang="en-US" sz="2300" i="1" dirty="0" smtClean="0"/>
              <a:t>Home </a:t>
            </a:r>
            <a:r>
              <a:rPr lang="en-US" sz="2300" i="1" dirty="0"/>
              <a:t>Club of East Boston</a:t>
            </a:r>
            <a:r>
              <a:rPr lang="en-US" sz="2300" dirty="0"/>
              <a:t>, the second women's club in Massachusetts, and served as its president for ten years; </a:t>
            </a:r>
            <a:r>
              <a:rPr lang="en-US" sz="2300" u="sng" dirty="0"/>
              <a:t>Julia Ward Howe and Mary A. </a:t>
            </a:r>
            <a:r>
              <a:rPr lang="en-US" sz="2300" u="sng" dirty="0" smtClean="0"/>
              <a:t>Livermore </a:t>
            </a:r>
            <a:r>
              <a:rPr lang="en-US" sz="2300" u="sng" dirty="0" smtClean="0"/>
              <a:t>spoke there</a:t>
            </a:r>
            <a:endParaRPr lang="en-US" sz="2300" u="sng" dirty="0" smtClean="0"/>
          </a:p>
          <a:p>
            <a:r>
              <a:rPr lang="en-US" sz="2300" b="1" dirty="0" smtClean="0"/>
              <a:t>By </a:t>
            </a:r>
            <a:r>
              <a:rPr lang="en-US" sz="2300" b="1" dirty="0"/>
              <a:t>1881</a:t>
            </a:r>
            <a:r>
              <a:rPr lang="en-US" sz="2300" dirty="0"/>
              <a:t>, </a:t>
            </a:r>
            <a:r>
              <a:rPr lang="en-US" sz="2300" dirty="0" smtClean="0"/>
              <a:t>member </a:t>
            </a:r>
            <a:r>
              <a:rPr lang="en-US" sz="2300" dirty="0"/>
              <a:t>of the Massachusetts Woman Suffrage </a:t>
            </a:r>
            <a:r>
              <a:rPr lang="en-US" sz="2300" dirty="0" err="1" smtClean="0"/>
              <a:t>Ass’n</a:t>
            </a:r>
            <a:endParaRPr lang="en-US" sz="2300" dirty="0" smtClean="0"/>
          </a:p>
          <a:p>
            <a:r>
              <a:rPr lang="en-US" sz="2300" b="1" dirty="0" smtClean="0"/>
              <a:t>President</a:t>
            </a:r>
            <a:r>
              <a:rPr lang="en-US" sz="2300" dirty="0" smtClean="0"/>
              <a:t> </a:t>
            </a:r>
            <a:r>
              <a:rPr lang="en-US" sz="2300" dirty="0"/>
              <a:t>of the East Boston Women's Suffrage League, honorary vice president of the New England's Women's </a:t>
            </a:r>
            <a:r>
              <a:rPr lang="en-US" sz="2300" dirty="0" smtClean="0"/>
              <a:t>Club</a:t>
            </a:r>
          </a:p>
          <a:p>
            <a:r>
              <a:rPr lang="en-US" sz="2300" b="1" dirty="0" smtClean="0"/>
              <a:t>Member</a:t>
            </a:r>
            <a:r>
              <a:rPr lang="en-US" sz="2300" dirty="0" smtClean="0"/>
              <a:t>, executive </a:t>
            </a:r>
            <a:r>
              <a:rPr lang="en-US" sz="2300" dirty="0"/>
              <a:t>committees of the Massachusetts, New England, and American Women Suffrage </a:t>
            </a:r>
            <a:r>
              <a:rPr lang="en-US" sz="2300" dirty="0" smtClean="0"/>
              <a:t>Associations</a:t>
            </a:r>
          </a:p>
          <a:p>
            <a:r>
              <a:rPr lang="en-US" sz="2300" b="1" dirty="0" smtClean="0"/>
              <a:t>In </a:t>
            </a:r>
            <a:r>
              <a:rPr lang="en-US" sz="2300" b="1" dirty="0"/>
              <a:t>1899</a:t>
            </a:r>
            <a:r>
              <a:rPr lang="en-US" sz="2300" dirty="0"/>
              <a:t>, Judith presided over the Massachusetts Woman Suffrage </a:t>
            </a:r>
            <a:r>
              <a:rPr lang="en-US" sz="2300" dirty="0" smtClean="0"/>
              <a:t>Association, </a:t>
            </a:r>
            <a:r>
              <a:rPr lang="en-US" sz="2300" dirty="0"/>
              <a:t>and was elected </a:t>
            </a:r>
            <a:r>
              <a:rPr lang="en-US" sz="2300" dirty="0" smtClean="0"/>
              <a:t>Massachusetts </a:t>
            </a:r>
            <a:r>
              <a:rPr lang="en-US" sz="2300" dirty="0"/>
              <a:t>member of </a:t>
            </a:r>
            <a:r>
              <a:rPr lang="en-US" sz="2300" dirty="0" smtClean="0"/>
              <a:t>executive </a:t>
            </a:r>
            <a:r>
              <a:rPr lang="en-US" sz="2300" dirty="0"/>
              <a:t>committee of the National American Woman Suffrage </a:t>
            </a:r>
            <a:r>
              <a:rPr lang="en-US" sz="2300" dirty="0" smtClean="0"/>
              <a:t>Association (NAWSA)</a:t>
            </a:r>
          </a:p>
          <a:p>
            <a:r>
              <a:rPr lang="en-US" sz="2300" b="1" dirty="0" smtClean="0"/>
              <a:t>1915</a:t>
            </a:r>
            <a:r>
              <a:rPr lang="en-US" sz="2300" dirty="0" smtClean="0"/>
              <a:t>, still campaigning for women’s right to vote. Met Curley.</a:t>
            </a:r>
          </a:p>
          <a:p>
            <a:r>
              <a:rPr lang="en-US" sz="2300" b="1" dirty="0" smtClean="0"/>
              <a:t>1921</a:t>
            </a:r>
            <a:r>
              <a:rPr lang="en-US" sz="2300" dirty="0" smtClean="0"/>
              <a:t>, met Pres. </a:t>
            </a:r>
            <a:r>
              <a:rPr lang="en-US" sz="2300" dirty="0" smtClean="0"/>
              <a:t>Harding. </a:t>
            </a:r>
            <a:r>
              <a:rPr lang="en-US" u="sng" dirty="0" smtClean="0"/>
              <a:t>What dedication &amp; persistence in the cause!</a:t>
            </a:r>
            <a:endParaRPr lang="en-US" u="sng" dirty="0"/>
          </a:p>
        </p:txBody>
      </p:sp>
      <p:sp>
        <p:nvSpPr>
          <p:cNvPr id="3" name="TextBox 2"/>
          <p:cNvSpPr txBox="1"/>
          <p:nvPr/>
        </p:nvSpPr>
        <p:spPr>
          <a:xfrm>
            <a:off x="1388853" y="5633049"/>
            <a:ext cx="28639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"the world's oldest </a:t>
            </a:r>
            <a:endParaRPr lang="en-US" sz="2400" dirty="0" smtClean="0"/>
          </a:p>
          <a:p>
            <a:r>
              <a:rPr lang="en-US" sz="2400" dirty="0" smtClean="0"/>
              <a:t>suffrage orator"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926324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55256" y="468642"/>
            <a:ext cx="5950789" cy="1325563"/>
          </a:xfrm>
        </p:spPr>
        <p:txBody>
          <a:bodyPr/>
          <a:lstStyle/>
          <a:p>
            <a:r>
              <a:rPr lang="en-US" dirty="0" smtClean="0">
                <a:latin typeface="Enriqueta" panose="02000000000000000000" pitchFamily="50" charset="0"/>
              </a:rPr>
              <a:t>12 Eminent Women</a:t>
            </a:r>
            <a:endParaRPr lang="en-US" dirty="0">
              <a:latin typeface="Enriqueta" panose="02000000000000000000" pitchFamily="50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55256" y="1925444"/>
            <a:ext cx="62613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Mary A. </a:t>
            </a:r>
            <a:r>
              <a:rPr lang="en-US" sz="2800" dirty="0" smtClean="0"/>
              <a:t>Livermore, </a:t>
            </a:r>
            <a:r>
              <a:rPr lang="en-US" sz="2800" dirty="0" smtClean="0"/>
              <a:t>… Louisa M. Alcott, </a:t>
            </a:r>
          </a:p>
          <a:p>
            <a:r>
              <a:rPr lang="en-US" sz="2800" dirty="0" smtClean="0"/>
              <a:t>Julia Ward Howe …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8939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60363" y="4826675"/>
            <a:ext cx="635623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Artist: Eugene </a:t>
            </a:r>
            <a:r>
              <a:rPr lang="en-US" dirty="0" err="1" smtClean="0"/>
              <a:t>L'Africain</a:t>
            </a:r>
            <a:r>
              <a:rPr lang="en-US" dirty="0" smtClean="0"/>
              <a:t>, </a:t>
            </a:r>
            <a:r>
              <a:rPr lang="en-US" dirty="0"/>
              <a:t>for Notman Photographic Company</a:t>
            </a:r>
            <a:r>
              <a:rPr lang="en-US" dirty="0" smtClean="0"/>
              <a:t>, photo composite (1884). National Portrait Gallery, Smithsonian Institution, </a:t>
            </a:r>
            <a:r>
              <a:rPr lang="en-US" dirty="0" smtClean="0">
                <a:hlinkClick r:id="rId3"/>
              </a:rPr>
              <a:t>https://www.si.edu/object/npg_NPG.81.51</a:t>
            </a:r>
            <a:r>
              <a:rPr lang="en-US" dirty="0" smtClean="0"/>
              <a:t>. </a:t>
            </a:r>
          </a:p>
          <a:p>
            <a:r>
              <a:rPr lang="en-US" dirty="0" smtClean="0"/>
              <a:t>See The Library Company of Philadelphia, </a:t>
            </a:r>
            <a:r>
              <a:rPr lang="en-US" dirty="0" smtClean="0">
                <a:hlinkClick r:id="rId4"/>
              </a:rPr>
              <a:t>https://librarycompany.org/portfolio-item/2016-eminent-women/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030580" y="3233497"/>
            <a:ext cx="60550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Mary </a:t>
            </a:r>
            <a:r>
              <a:rPr lang="en-US" sz="2000" dirty="0" smtClean="0"/>
              <a:t>– Duxbury connection (teacher, husband)</a:t>
            </a:r>
          </a:p>
          <a:p>
            <a:r>
              <a:rPr lang="en-US" sz="2000" b="1" dirty="0" smtClean="0"/>
              <a:t>Mary </a:t>
            </a:r>
            <a:r>
              <a:rPr lang="en-US" sz="2000" b="1" dirty="0" smtClean="0"/>
              <a:t>&amp; Julia </a:t>
            </a:r>
            <a:r>
              <a:rPr lang="en-US" sz="2000" dirty="0" smtClean="0"/>
              <a:t>– suffragists, and friends of Judith Smith</a:t>
            </a:r>
          </a:p>
          <a:p>
            <a:r>
              <a:rPr lang="en-US" sz="2000" b="1" dirty="0" smtClean="0"/>
              <a:t>Julia &amp; Louisa </a:t>
            </a:r>
            <a:r>
              <a:rPr lang="en-US" sz="2000" dirty="0" smtClean="0"/>
              <a:t>– </a:t>
            </a:r>
            <a:r>
              <a:rPr lang="en-US" sz="2000" dirty="0" smtClean="0"/>
              <a:t>members of Parker’s 28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Cong. Society of Boston, with Judith and Sylvanus Smith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077020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50160" y="166718"/>
            <a:ext cx="11337039" cy="1325652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Enriqueta" panose="02000000000000000000" pitchFamily="50" charset="0"/>
              </a:rPr>
              <a:t>Parker Memorial Building, </a:t>
            </a:r>
            <a:r>
              <a:rPr lang="en-US" sz="3200" dirty="0" smtClean="0">
                <a:latin typeface="Enriqueta" panose="02000000000000000000" pitchFamily="50" charset="0"/>
              </a:rPr>
              <a:t>Boylston &amp; Appleton Streets, Boston (built 1872). </a:t>
            </a: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New York Public Library (edited for clarity), probably before </a:t>
            </a:r>
            <a:r>
              <a:rPr lang="en-US" sz="18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1895.</a:t>
            </a:r>
            <a:endParaRPr lang="en-US" sz="3200" dirty="0">
              <a:latin typeface="Enriqueta" panose="02000000000000000000" pitchFamily="50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15" y="1344576"/>
            <a:ext cx="11211655" cy="5513424"/>
          </a:xfrm>
        </p:spPr>
      </p:pic>
    </p:spTree>
    <p:extLst>
      <p:ext uri="{BB962C8B-B14F-4D97-AF65-F5344CB8AC3E}">
        <p14:creationId xmlns:p14="http://schemas.microsoft.com/office/powerpoint/2010/main" val="30285880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50161" y="166718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latin typeface="Enriqueta" panose="02000000000000000000" pitchFamily="50" charset="0"/>
              </a:rPr>
              <a:t>3 Park St, Boston, home of </a:t>
            </a:r>
            <a:r>
              <a:rPr lang="en-US" sz="3600" i="1" dirty="0" smtClean="0">
                <a:latin typeface="Enriqueta" panose="02000000000000000000" pitchFamily="50" charset="0"/>
              </a:rPr>
              <a:t>Woman’s Journal</a:t>
            </a:r>
            <a:r>
              <a:rPr lang="en-US" sz="3600" dirty="0" smtClean="0">
                <a:latin typeface="Enriqueta" panose="02000000000000000000" pitchFamily="50" charset="0"/>
              </a:rPr>
              <a:t> (founded 1870) and suffrage organizations (to 1902, </a:t>
            </a:r>
            <a:r>
              <a:rPr lang="en-US" sz="3600" i="1" dirty="0" smtClean="0">
                <a:latin typeface="Enriqueta" panose="02000000000000000000" pitchFamily="50" charset="0"/>
              </a:rPr>
              <a:t>WJ</a:t>
            </a:r>
            <a:r>
              <a:rPr lang="en-US" sz="3600" dirty="0" smtClean="0">
                <a:latin typeface="Enriqueta" panose="02000000000000000000" pitchFamily="50" charset="0"/>
              </a:rPr>
              <a:t> to 1908)</a:t>
            </a:r>
            <a:endParaRPr lang="en-US" sz="3600" dirty="0">
              <a:latin typeface="Enriqueta" panose="02000000000000000000" pitchFamily="50" charset="0"/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5993"/>
            <a:ext cx="12192000" cy="5072060"/>
          </a:xfrm>
        </p:spPr>
      </p:pic>
      <p:sp>
        <p:nvSpPr>
          <p:cNvPr id="10" name="TextBox 9"/>
          <p:cNvSpPr txBox="1"/>
          <p:nvPr/>
        </p:nvSpPr>
        <p:spPr>
          <a:xfrm>
            <a:off x="1778479" y="6418053"/>
            <a:ext cx="8635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3-5 Park St, c 1903, </a:t>
            </a:r>
            <a:r>
              <a:rPr lang="en-US" dirty="0"/>
              <a:t>E. </a:t>
            </a:r>
            <a:r>
              <a:rPr lang="en-US" dirty="0" err="1"/>
              <a:t>Chickering</a:t>
            </a:r>
            <a:r>
              <a:rPr lang="en-US" dirty="0"/>
              <a:t> &amp; Co</a:t>
            </a:r>
            <a:r>
              <a:rPr lang="en-US" dirty="0" smtClean="0"/>
              <a:t>. photo, </a:t>
            </a:r>
            <a:r>
              <a:rPr lang="en-US" dirty="0"/>
              <a:t>courtesy </a:t>
            </a:r>
            <a:r>
              <a:rPr lang="en-US" dirty="0" smtClean="0"/>
              <a:t>of Library of Congress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9307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91704" y="1511637"/>
            <a:ext cx="110676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Enriqueta" panose="02000000000000000000" pitchFamily="50" charset="0"/>
              </a:rPr>
              <a:t>Duxbury was home to nationally significant </a:t>
            </a:r>
            <a:r>
              <a:rPr lang="en-US" sz="4400" b="1" dirty="0" smtClean="0">
                <a:latin typeface="Enriqueta" panose="02000000000000000000" pitchFamily="50" charset="0"/>
              </a:rPr>
              <a:t>suffragists – Smiths &amp; </a:t>
            </a:r>
            <a:r>
              <a:rPr lang="en-US" sz="4400" b="1" dirty="0" err="1" smtClean="0">
                <a:latin typeface="Enriqueta" panose="02000000000000000000" pitchFamily="50" charset="0"/>
              </a:rPr>
              <a:t>Moores</a:t>
            </a:r>
            <a:endParaRPr lang="en-US" sz="4400" b="1" dirty="0">
              <a:latin typeface="Enriqueta" panose="02000000000000000000" pitchFamily="50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1706" y="327804"/>
            <a:ext cx="63317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Enriqueta" panose="02000000000000000000" pitchFamily="50" charset="0"/>
              </a:rPr>
              <a:t>Thank you</a:t>
            </a:r>
            <a:endParaRPr lang="en-US" sz="4400" b="1" dirty="0">
              <a:latin typeface="Enriqueta" panose="02000000000000000000" pitchFamily="50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1704" y="3563356"/>
            <a:ext cx="64180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Enriqueta" panose="02000000000000000000" pitchFamily="50" charset="0"/>
              </a:rPr>
              <a:t>How I got here</a:t>
            </a:r>
            <a:endParaRPr lang="en-US" sz="4400" b="1" dirty="0">
              <a:latin typeface="Enriqueta" panose="02000000000000000000" pitchFamily="50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91704" y="4496075"/>
            <a:ext cx="1136099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prstClr val="black"/>
                </a:solidFill>
                <a:latin typeface="Enriqueta" panose="02000000000000000000" pitchFamily="50" charset="0"/>
              </a:rPr>
              <a:t>Scituate history </a:t>
            </a:r>
            <a:r>
              <a:rPr lang="en-US" sz="2800" dirty="0" smtClean="0">
                <a:solidFill>
                  <a:prstClr val="black"/>
                </a:solidFill>
                <a:latin typeface="Enriqueta" panose="02000000000000000000" pitchFamily="50" charset="0"/>
                <a:sym typeface="Wingdings" panose="05000000000000000000" pitchFamily="2" charset="2"/>
              </a:rPr>
              <a:t> </a:t>
            </a:r>
            <a:r>
              <a:rPr lang="en-US" sz="2800" dirty="0" smtClean="0">
                <a:solidFill>
                  <a:prstClr val="black"/>
                </a:solidFill>
                <a:latin typeface="Enriqueta" panose="02000000000000000000" pitchFamily="50" charset="0"/>
                <a:sym typeface="Wingdings" panose="05000000000000000000" pitchFamily="2" charset="2"/>
              </a:rPr>
              <a:t>Duxbury connections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prstClr val="black"/>
                </a:solidFill>
                <a:latin typeface="Enriqueta" panose="02000000000000000000" pitchFamily="50" charset="0"/>
                <a:sym typeface="Wingdings" panose="05000000000000000000" pitchFamily="2" charset="2"/>
              </a:rPr>
              <a:t>2019 DRHS, Drew Archival Library  </a:t>
            </a:r>
            <a:r>
              <a:rPr lang="en-US" sz="2800" i="1" dirty="0" smtClean="0">
                <a:solidFill>
                  <a:prstClr val="black"/>
                </a:solidFill>
                <a:latin typeface="Enriqueta" panose="02000000000000000000" pitchFamily="50" charset="0"/>
                <a:sym typeface="Wingdings" panose="05000000000000000000" pitchFamily="2" charset="2"/>
              </a:rPr>
              <a:t>Summer Suffragists </a:t>
            </a:r>
            <a:r>
              <a:rPr lang="en-US" sz="2800" dirty="0" smtClean="0">
                <a:solidFill>
                  <a:prstClr val="black"/>
                </a:solidFill>
                <a:latin typeface="Enriqueta" panose="02000000000000000000" pitchFamily="50" charset="0"/>
                <a:sym typeface="Wingdings" panose="05000000000000000000" pitchFamily="2" charset="2"/>
              </a:rPr>
              <a:t>book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prstClr val="black"/>
                </a:solidFill>
                <a:latin typeface="Enriqueta" panose="02000000000000000000" pitchFamily="50" charset="0"/>
                <a:sym typeface="Wingdings" panose="05000000000000000000" pitchFamily="2" charset="2"/>
              </a:rPr>
              <a:t>2020 DRHS </a:t>
            </a:r>
            <a:r>
              <a:rPr lang="en-US" sz="2800" dirty="0" smtClean="0">
                <a:solidFill>
                  <a:prstClr val="black"/>
                </a:solidFill>
                <a:latin typeface="Enriqueta" panose="02000000000000000000" pitchFamily="50" charset="0"/>
                <a:sym typeface="Wingdings" panose="05000000000000000000" pitchFamily="2" charset="2"/>
              </a:rPr>
              <a:t>Zoom talk  descendant of Sylvanus &amp; Judith Smith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prstClr val="black"/>
                </a:solidFill>
                <a:latin typeface="Enriqueta" panose="02000000000000000000" pitchFamily="50" charset="0"/>
                <a:sym typeface="Wingdings" panose="05000000000000000000" pitchFamily="2" charset="2"/>
              </a:rPr>
              <a:t>Later research  </a:t>
            </a:r>
            <a:r>
              <a:rPr lang="en-US" sz="2800" dirty="0">
                <a:solidFill>
                  <a:prstClr val="black"/>
                </a:solidFill>
                <a:latin typeface="Enriqueta" panose="02000000000000000000" pitchFamily="50" charset="0"/>
                <a:sym typeface="Wingdings" panose="05000000000000000000" pitchFamily="2" charset="2"/>
              </a:rPr>
              <a:t>shipbuilders </a:t>
            </a:r>
            <a:r>
              <a:rPr lang="en-US" sz="2800" dirty="0" smtClean="0">
                <a:solidFill>
                  <a:prstClr val="black"/>
                </a:solidFill>
                <a:latin typeface="Enriqueta" panose="02000000000000000000" pitchFamily="50" charset="0"/>
                <a:sym typeface="Wingdings" panose="05000000000000000000" pitchFamily="2" charset="2"/>
              </a:rPr>
              <a:t>of East </a:t>
            </a:r>
            <a:r>
              <a:rPr lang="en-US" sz="2800" dirty="0">
                <a:solidFill>
                  <a:prstClr val="black"/>
                </a:solidFill>
                <a:latin typeface="Enriqueta" panose="02000000000000000000" pitchFamily="50" charset="0"/>
                <a:sym typeface="Wingdings" panose="05000000000000000000" pitchFamily="2" charset="2"/>
              </a:rPr>
              <a:t>Boston</a:t>
            </a:r>
            <a:endParaRPr lang="en-US" sz="2800" dirty="0">
              <a:solidFill>
                <a:prstClr val="black"/>
              </a:solidFill>
              <a:latin typeface="Enriqueta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94205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64" y="0"/>
            <a:ext cx="110677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4331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96" y="0"/>
            <a:ext cx="11938958" cy="68585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1540" y="5891842"/>
            <a:ext cx="5408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Smiths with friends from Duxbury.</a:t>
            </a:r>
          </a:p>
          <a:p>
            <a:r>
              <a:rPr lang="en-US" dirty="0" smtClean="0"/>
              <a:t>Photo courtesy of Duxbury Rural &amp; Historical Society.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762446" y="5684807"/>
            <a:ext cx="55985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Clara Drew Smith (1830-1911), widow of Capt. Jonathan Smith,  behind chair, and her grand-daughter Helen Clapp, on ground, bottom right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79526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98"/>
            <a:ext cx="10473979" cy="68737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593238" y="4681932"/>
            <a:ext cx="15987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Smith Cottage (built 1896), 2d from left.</a:t>
            </a:r>
          </a:p>
          <a:p>
            <a:r>
              <a:rPr lang="en-US" dirty="0" smtClean="0"/>
              <a:t>Postcard from author’s collection.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7819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385" y="1500769"/>
            <a:ext cx="5287993" cy="53572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940277" y="672859"/>
            <a:ext cx="108002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Enriqueta" panose="02000000000000000000" pitchFamily="50" charset="0"/>
              </a:rPr>
              <a:t>1915 Suffrage Parade in Boston</a:t>
            </a:r>
            <a:r>
              <a:rPr lang="en-US" sz="3200" dirty="0" smtClean="0">
                <a:latin typeface="Enriqueta" panose="02000000000000000000" pitchFamily="50" charset="0"/>
              </a:rPr>
              <a:t>, </a:t>
            </a:r>
            <a:r>
              <a:rPr lang="en-US" i="1" dirty="0" smtClean="0">
                <a:latin typeface="Enriqueta" panose="02000000000000000000" pitchFamily="50" charset="0"/>
              </a:rPr>
              <a:t>Boston Globe </a:t>
            </a:r>
            <a:r>
              <a:rPr lang="en-US" dirty="0" smtClean="0">
                <a:latin typeface="Enriqueta" panose="02000000000000000000" pitchFamily="50" charset="0"/>
              </a:rPr>
              <a:t>pages 1 &amp; 10</a:t>
            </a:r>
            <a:endParaRPr lang="en-US" dirty="0">
              <a:latin typeface="Enriqueta" panose="02000000000000000000" pitchFamily="50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547" y="1493152"/>
            <a:ext cx="5808453" cy="536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9320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494" y="270234"/>
            <a:ext cx="10807460" cy="1058233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Enriqueta" panose="02000000000000000000" pitchFamily="50" charset="0"/>
              </a:rPr>
              <a:t>Judith Smith gets the vote</a:t>
            </a:r>
            <a:br>
              <a:rPr lang="en-US" sz="3600" dirty="0" smtClean="0">
                <a:latin typeface="Enriqueta" panose="02000000000000000000" pitchFamily="50" charset="0"/>
              </a:rPr>
            </a:br>
            <a:r>
              <a:rPr lang="en-US" sz="2200" dirty="0" smtClean="0">
                <a:latin typeface="Enriqueta" panose="02000000000000000000" pitchFamily="50" charset="0"/>
              </a:rPr>
              <a:t>	</a:t>
            </a:r>
            <a:r>
              <a:rPr lang="en-US" sz="2000" dirty="0" smtClean="0">
                <a:latin typeface="Enriqueta" panose="02000000000000000000" pitchFamily="50" charset="0"/>
              </a:rPr>
              <a:t>(Excerpts </a:t>
            </a:r>
            <a:r>
              <a:rPr lang="en-US" sz="2000" dirty="0">
                <a:latin typeface="Enriqueta" panose="02000000000000000000" pitchFamily="50" charset="0"/>
              </a:rPr>
              <a:t>from </a:t>
            </a:r>
            <a:r>
              <a:rPr lang="en-US" sz="2000" i="1" dirty="0">
                <a:latin typeface="Enriqueta" panose="02000000000000000000" pitchFamily="50" charset="0"/>
              </a:rPr>
              <a:t>Boston Globe </a:t>
            </a:r>
            <a:r>
              <a:rPr lang="en-US" sz="2000" dirty="0">
                <a:latin typeface="Enriqueta" panose="02000000000000000000" pitchFamily="50" charset="0"/>
              </a:rPr>
              <a:t>article, August 29, 1920, </a:t>
            </a:r>
            <a:r>
              <a:rPr lang="en-US" sz="2000" dirty="0" smtClean="0">
                <a:latin typeface="Enriqueta" panose="02000000000000000000" pitchFamily="50" charset="0"/>
              </a:rPr>
              <a:t>61)</a:t>
            </a:r>
            <a:endParaRPr lang="en-US" sz="2000" dirty="0">
              <a:latin typeface="Enriqueta" panose="02000000000000000000" pitchFamily="50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70" y="1613140"/>
            <a:ext cx="6977107" cy="524486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977" y="1613140"/>
            <a:ext cx="4472023" cy="5244860"/>
          </a:xfrm>
        </p:spPr>
      </p:pic>
    </p:spTree>
    <p:extLst>
      <p:ext uri="{BB962C8B-B14F-4D97-AF65-F5344CB8AC3E}">
        <p14:creationId xmlns:p14="http://schemas.microsoft.com/office/powerpoint/2010/main" val="38229124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Enriqueta" panose="02000000000000000000" pitchFamily="50" charset="0"/>
              </a:rPr>
              <a:t>Mayflower Cemetery, Duxbury</a:t>
            </a:r>
            <a:endParaRPr lang="en-US" dirty="0">
              <a:latin typeface="Enriqueta" panose="02000000000000000000" pitchFamily="50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299" y="3648974"/>
            <a:ext cx="4278701" cy="32090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50" y="1828799"/>
            <a:ext cx="6705601" cy="502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3148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5994" y="1440611"/>
            <a:ext cx="1076654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Enriqueta" panose="02000000000000000000" pitchFamily="50" charset="0"/>
              </a:rPr>
              <a:t>The Smiths were key </a:t>
            </a:r>
            <a:r>
              <a:rPr lang="en-US" sz="4000" dirty="0" smtClean="0">
                <a:latin typeface="Enriqueta" panose="02000000000000000000" pitchFamily="50" charset="0"/>
              </a:rPr>
              <a:t>suffragists from Duxbury/East Boston/Scituate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smtClean="0">
                <a:latin typeface="Enriqueta" panose="02000000000000000000" pitchFamily="50" charset="0"/>
              </a:rPr>
              <a:t>The </a:t>
            </a:r>
            <a:r>
              <a:rPr lang="en-US" sz="4000" dirty="0" err="1" smtClean="0">
                <a:latin typeface="Enriqueta" panose="02000000000000000000" pitchFamily="50" charset="0"/>
              </a:rPr>
              <a:t>Moores</a:t>
            </a:r>
            <a:r>
              <a:rPr lang="en-US" sz="4000" dirty="0" smtClean="0">
                <a:latin typeface="Enriqueta" panose="02000000000000000000" pitchFamily="50" charset="0"/>
              </a:rPr>
              <a:t> were key suffragists from Duxbury/Washington DC/Scituate</a:t>
            </a:r>
            <a:endParaRPr lang="en-US" sz="4000" dirty="0">
              <a:latin typeface="Enriqueta" panose="02000000000000000000" pitchFamily="50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smtClean="0">
                <a:latin typeface="Enriqueta" panose="02000000000000000000" pitchFamily="50" charset="0"/>
              </a:rPr>
              <a:t>Judith Smith persisted in the fight for women to vote, 1870s to </a:t>
            </a:r>
            <a:r>
              <a:rPr lang="en-US" sz="4000" dirty="0" smtClean="0">
                <a:latin typeface="Enriqueta" panose="02000000000000000000" pitchFamily="50" charset="0"/>
              </a:rPr>
              <a:t>1920</a:t>
            </a:r>
            <a:endParaRPr lang="en-US" sz="4000" dirty="0" smtClean="0">
              <a:latin typeface="Enriqueta" panose="02000000000000000000" pitchFamily="50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5994" y="577970"/>
            <a:ext cx="63317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Enriqueta" panose="02000000000000000000" pitchFamily="50" charset="0"/>
              </a:rPr>
              <a:t>Conclusions</a:t>
            </a:r>
            <a:endParaRPr lang="en-US" sz="4400" dirty="0">
              <a:latin typeface="Enriqueta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4061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-1507"/>
            <a:ext cx="4572000" cy="68306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0459" y="577969"/>
            <a:ext cx="61218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Enriqueta" panose="02000000000000000000" pitchFamily="50" charset="0"/>
              </a:rPr>
              <a:t>Book available on </a:t>
            </a:r>
            <a:r>
              <a:rPr lang="en-US" sz="3600" dirty="0" smtClean="0">
                <a:latin typeface="Enriqueta" panose="02000000000000000000" pitchFamily="50" charset="0"/>
              </a:rPr>
              <a:t>Amazon</a:t>
            </a:r>
          </a:p>
          <a:p>
            <a:r>
              <a:rPr lang="en-US" sz="3600" dirty="0">
                <a:latin typeface="Enriqueta" panose="02000000000000000000" pitchFamily="50" charset="0"/>
              </a:rPr>
              <a:t>	</a:t>
            </a:r>
            <a:r>
              <a:rPr lang="en-US" sz="2800" dirty="0" smtClean="0">
                <a:latin typeface="Enriqueta" panose="02000000000000000000" pitchFamily="50" charset="0"/>
              </a:rPr>
              <a:t>&amp; Buttonwood Books, Cohasset</a:t>
            </a:r>
            <a:endParaRPr lang="en-US" sz="2800" dirty="0">
              <a:latin typeface="Enriqueta" panose="02000000000000000000" pitchFamily="50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0459" y="1980863"/>
            <a:ext cx="702765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Enriqueta" panose="02000000000000000000" pitchFamily="50" charset="0"/>
              </a:rPr>
              <a:t>More information: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Enriqueta" panose="02000000000000000000" pitchFamily="50" charset="0"/>
              </a:rPr>
              <a:t>Google </a:t>
            </a:r>
            <a:r>
              <a:rPr lang="en-US" sz="2800" dirty="0" smtClean="0">
                <a:latin typeface="Enriqueta" panose="02000000000000000000" pitchFamily="50" charset="0"/>
              </a:rPr>
              <a:t>“Judith Winsor Smith”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prstClr val="black"/>
                </a:solidFill>
                <a:latin typeface="Enriqueta" panose="02000000000000000000" pitchFamily="50" charset="0"/>
              </a:rPr>
              <a:t>Patriot </a:t>
            </a:r>
            <a:r>
              <a:rPr lang="en-US" sz="2800" i="1" dirty="0" smtClean="0">
                <a:solidFill>
                  <a:prstClr val="black"/>
                </a:solidFill>
                <a:latin typeface="Enriqueta" panose="02000000000000000000" pitchFamily="50" charset="0"/>
              </a:rPr>
              <a:t>Ledger, </a:t>
            </a:r>
            <a:r>
              <a:rPr lang="en-US" sz="2800" dirty="0">
                <a:latin typeface="Enriqueta" panose="02000000000000000000" pitchFamily="50" charset="0"/>
              </a:rPr>
              <a:t>Aug. 18, 2020, Sue </a:t>
            </a:r>
            <a:r>
              <a:rPr lang="en-US" sz="2800" dirty="0" smtClean="0">
                <a:latin typeface="Enriqueta" panose="02000000000000000000" pitchFamily="50" charset="0"/>
              </a:rPr>
              <a:t>Scheible, “South Shore women helped lead the way to suffrage”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Enriqueta" panose="02000000000000000000" pitchFamily="50" charset="0"/>
              </a:rPr>
              <a:t>DRHS and MHS collections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Enriqueta" panose="02000000000000000000" pitchFamily="50" charset="0"/>
              </a:rPr>
              <a:t>Contact </a:t>
            </a:r>
            <a:r>
              <a:rPr lang="en-US" sz="2800" dirty="0" smtClean="0">
                <a:latin typeface="Enriqueta" panose="02000000000000000000" pitchFamily="50" charset="0"/>
              </a:rPr>
              <a:t>me at my website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Enriqueta" panose="02000000000000000000" pitchFamily="50" charset="0"/>
                <a:hlinkClick r:id="rId3"/>
              </a:rPr>
              <a:t>www.lylenyberg.com</a:t>
            </a:r>
            <a:r>
              <a:rPr lang="en-US" sz="2800" dirty="0" smtClean="0">
                <a:latin typeface="Enriqueta" panose="02000000000000000000" pitchFamily="50" charset="0"/>
              </a:rPr>
              <a:t> </a:t>
            </a:r>
            <a:endParaRPr lang="en-US" sz="2800" dirty="0">
              <a:latin typeface="Enriqueta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86199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Enriqueta" panose="02000000000000000000" pitchFamily="50" charset="0"/>
              </a:rPr>
              <a:t>The </a:t>
            </a:r>
            <a:r>
              <a:rPr lang="en-US" dirty="0" err="1" smtClean="0">
                <a:latin typeface="Enriqueta" panose="02000000000000000000" pitchFamily="50" charset="0"/>
              </a:rPr>
              <a:t>Moores</a:t>
            </a:r>
            <a:endParaRPr lang="en-US" dirty="0">
              <a:latin typeface="Enriqueta" panose="02000000000000000000" pitchFamily="50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8201" y="4330142"/>
            <a:ext cx="447567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William </a:t>
            </a:r>
            <a:r>
              <a:rPr lang="en-US" sz="2000" b="1" dirty="0"/>
              <a:t>Moore </a:t>
            </a:r>
            <a:r>
              <a:rPr lang="en-US" sz="2000" dirty="0" smtClean="0"/>
              <a:t>(</a:t>
            </a:r>
            <a:r>
              <a:rPr lang="en-US" sz="2000" dirty="0"/>
              <a:t>1846–1914</a:t>
            </a:r>
            <a:r>
              <a:rPr lang="en-US" sz="2000" dirty="0" smtClean="0"/>
              <a:t>)</a:t>
            </a:r>
          </a:p>
          <a:p>
            <a:pPr marL="285750" indent="-285750">
              <a:buFontTx/>
              <a:buChar char="-"/>
            </a:pPr>
            <a:r>
              <a:rPr lang="en-US" sz="2000" dirty="0" smtClean="0"/>
              <a:t>Duxbury native, son of Rev. Josiah Moore (who married Sylvanus &amp; Judith Smith)</a:t>
            </a:r>
          </a:p>
          <a:p>
            <a:pPr marL="285750" indent="-285750">
              <a:buFontTx/>
              <a:buChar char="-"/>
            </a:pPr>
            <a:r>
              <a:rPr lang="en-US" sz="2000" dirty="0" smtClean="0"/>
              <a:t>Partridge Academy/Harvard/US Navy</a:t>
            </a:r>
          </a:p>
          <a:p>
            <a:pPr marL="285750" indent="-285750">
              <a:buFontTx/>
              <a:buChar char="-"/>
            </a:pPr>
            <a:r>
              <a:rPr lang="en-US" sz="2000" dirty="0" smtClean="0"/>
              <a:t>MA State Rep</a:t>
            </a:r>
          </a:p>
          <a:p>
            <a:pPr marL="285750" indent="-285750">
              <a:buFontTx/>
              <a:buChar char="-"/>
            </a:pPr>
            <a:r>
              <a:rPr lang="en-US" sz="2000" dirty="0" smtClean="0"/>
              <a:t>MA Men’s </a:t>
            </a:r>
            <a:r>
              <a:rPr lang="en-US" sz="2000" dirty="0"/>
              <a:t>League for Woman Suffrage </a:t>
            </a:r>
            <a:endParaRPr lang="en-US" sz="20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72157"/>
            <a:ext cx="2209800" cy="28620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211" y="698740"/>
            <a:ext cx="6974789" cy="478556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96000" y="5738220"/>
            <a:ext cx="58144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942 Tremont Street, Duxbury, Bradford-Moore house (1807). </a:t>
            </a:r>
            <a:endParaRPr lang="en-US" sz="1600" dirty="0" smtClean="0"/>
          </a:p>
          <a:p>
            <a:r>
              <a:rPr lang="en-US" sz="1600" dirty="0" smtClean="0"/>
              <a:t>Photo </a:t>
            </a:r>
            <a:r>
              <a:rPr lang="en-US" sz="1600" dirty="0" smtClean="0"/>
              <a:t>from MACRIS, DUX.3.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3326035" y="3157011"/>
            <a:ext cx="16131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600" dirty="0">
                <a:solidFill>
                  <a:prstClr val="black"/>
                </a:solidFill>
              </a:rPr>
              <a:t>Photo from 1910 “bird </a:t>
            </a:r>
            <a:r>
              <a:rPr lang="en-US" sz="1600" dirty="0" smtClean="0">
                <a:solidFill>
                  <a:prstClr val="black"/>
                </a:solidFill>
              </a:rPr>
              <a:t>book,” Massachusetts </a:t>
            </a:r>
            <a:r>
              <a:rPr lang="en-US" sz="1600" dirty="0">
                <a:solidFill>
                  <a:prstClr val="black"/>
                </a:solidFill>
              </a:rPr>
              <a:t>State Library</a:t>
            </a:r>
          </a:p>
        </p:txBody>
      </p:sp>
    </p:spTree>
    <p:extLst>
      <p:ext uri="{BB962C8B-B14F-4D97-AF65-F5344CB8AC3E}">
        <p14:creationId xmlns:p14="http://schemas.microsoft.com/office/powerpoint/2010/main" val="584419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Enriqueta" panose="02000000000000000000" pitchFamily="50" charset="0"/>
              </a:rPr>
              <a:t>The </a:t>
            </a:r>
            <a:r>
              <a:rPr lang="en-US" dirty="0" err="1" smtClean="0">
                <a:latin typeface="Enriqueta" panose="02000000000000000000" pitchFamily="50" charset="0"/>
              </a:rPr>
              <a:t>Moores</a:t>
            </a:r>
            <a:endParaRPr lang="en-US" dirty="0">
              <a:latin typeface="Enriqueta" panose="02000000000000000000" pitchFamily="50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8199" y="5123372"/>
            <a:ext cx="46740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Caro Moore </a:t>
            </a:r>
            <a:r>
              <a:rPr lang="en-US" sz="2200" dirty="0" smtClean="0"/>
              <a:t>and</a:t>
            </a:r>
            <a:r>
              <a:rPr lang="en-US" sz="2200" b="1" dirty="0" smtClean="0"/>
              <a:t> Mary Moore Forrest</a:t>
            </a:r>
          </a:p>
          <a:p>
            <a:pPr marL="285750" indent="-285750">
              <a:buFontTx/>
              <a:buChar char="-"/>
            </a:pPr>
            <a:r>
              <a:rPr lang="en-US" sz="2200" dirty="0" smtClean="0"/>
              <a:t>Key roles in 1913 </a:t>
            </a:r>
            <a:r>
              <a:rPr lang="en-US" sz="2200" dirty="0"/>
              <a:t>Woman Suffrage </a:t>
            </a:r>
            <a:r>
              <a:rPr lang="en-US" sz="2200" dirty="0" smtClean="0"/>
              <a:t>procession in Washington, DC</a:t>
            </a:r>
          </a:p>
          <a:p>
            <a:pPr marL="285750" indent="-285750">
              <a:buFontTx/>
              <a:buChar char="-"/>
            </a:pPr>
            <a:r>
              <a:rPr lang="en-US" sz="2200" dirty="0" smtClean="0"/>
              <a:t>Mary a leader of NWP into </a:t>
            </a:r>
            <a:r>
              <a:rPr lang="en-US" sz="2200" dirty="0" smtClean="0"/>
              <a:t>1940s</a:t>
            </a:r>
            <a:endParaRPr lang="en-US" sz="22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320561"/>
            <a:ext cx="4142232" cy="3733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196" y="0"/>
            <a:ext cx="5648097" cy="41751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4" t="21329" r="5105" b="7908"/>
          <a:stretch/>
        </p:blipFill>
        <p:spPr>
          <a:xfrm>
            <a:off x="6530196" y="4314972"/>
            <a:ext cx="3950898" cy="22857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03224" y="5769704"/>
            <a:ext cx="13011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600" dirty="0">
                <a:solidFill>
                  <a:prstClr val="black"/>
                </a:solidFill>
              </a:rPr>
              <a:t>Photos from Library of Congress</a:t>
            </a:r>
          </a:p>
        </p:txBody>
      </p:sp>
    </p:spTree>
    <p:extLst>
      <p:ext uri="{BB962C8B-B14F-4D97-AF65-F5344CB8AC3E}">
        <p14:creationId xmlns:p14="http://schemas.microsoft.com/office/powerpoint/2010/main" val="21039826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16" y="283486"/>
            <a:ext cx="4770408" cy="6574514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471" y="331830"/>
            <a:ext cx="4873925" cy="6526170"/>
          </a:xfrm>
        </p:spPr>
      </p:pic>
      <p:sp>
        <p:nvSpPr>
          <p:cNvPr id="9" name="TextBox 8"/>
          <p:cNvSpPr txBox="1"/>
          <p:nvPr/>
        </p:nvSpPr>
        <p:spPr>
          <a:xfrm>
            <a:off x="3407434" y="6109106"/>
            <a:ext cx="5969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Photos courtesy of Duxbury Rural &amp; Historical Society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26211" y="283486"/>
            <a:ext cx="11033185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latin typeface="Enriqueta" panose="02000000000000000000" pitchFamily="50" charset="0"/>
              </a:rPr>
              <a:t>Sylvanus </a:t>
            </a:r>
            <a:r>
              <a:rPr lang="en-US" sz="3200" dirty="0" smtClean="0">
                <a:latin typeface="Enriqueta" panose="02000000000000000000" pitchFamily="50" charset="0"/>
              </a:rPr>
              <a:t>Smith (1817-1901</a:t>
            </a:r>
            <a:r>
              <a:rPr lang="en-US" sz="3200" dirty="0">
                <a:latin typeface="Enriqueta" panose="02000000000000000000" pitchFamily="50" charset="0"/>
              </a:rPr>
              <a:t>) &amp; Judith Smith (1821-1921</a:t>
            </a:r>
            <a:r>
              <a:rPr lang="en-US" sz="3200" dirty="0" smtClean="0">
                <a:latin typeface="Enriqueta" panose="02000000000000000000" pitchFamily="50" charset="0"/>
              </a:rPr>
              <a:t>):</a:t>
            </a:r>
            <a:br>
              <a:rPr lang="en-US" sz="3200" dirty="0" smtClean="0">
                <a:latin typeface="Enriqueta" panose="02000000000000000000" pitchFamily="50" charset="0"/>
              </a:rPr>
            </a:br>
            <a:r>
              <a:rPr lang="en-US" sz="3200" dirty="0" smtClean="0">
                <a:latin typeface="Enriqueta" panose="02000000000000000000" pitchFamily="50" charset="0"/>
              </a:rPr>
              <a:t>nationally significant suffragists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037800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Enriqueta" panose="02000000000000000000" pitchFamily="50" charset="0"/>
              </a:rPr>
              <a:t>Judith Winsor </a:t>
            </a:r>
            <a:r>
              <a:rPr lang="en-US" dirty="0" smtClean="0">
                <a:latin typeface="Enriqueta" panose="02000000000000000000" pitchFamily="50" charset="0"/>
              </a:rPr>
              <a:t>(</a:t>
            </a:r>
            <a:r>
              <a:rPr lang="en-US" dirty="0" err="1" smtClean="0">
                <a:latin typeface="Enriqueta" panose="02000000000000000000" pitchFamily="50" charset="0"/>
              </a:rPr>
              <a:t>McLauthlin</a:t>
            </a:r>
            <a:r>
              <a:rPr lang="en-US" dirty="0" smtClean="0">
                <a:latin typeface="Enriqueta" panose="02000000000000000000" pitchFamily="50" charset="0"/>
              </a:rPr>
              <a:t>) Smith &amp; Sylvanus Smith – </a:t>
            </a:r>
            <a:r>
              <a:rPr lang="en-US" sz="3100" dirty="0" smtClean="0">
                <a:latin typeface="Enriqueta" panose="02000000000000000000" pitchFamily="50" charset="0"/>
              </a:rPr>
              <a:t>both Mayflower descendants</a:t>
            </a:r>
            <a:endParaRPr lang="en-US" sz="3100" dirty="0">
              <a:latin typeface="Enriqueta" panose="02000000000000000000" pitchFamily="50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8200" y="1690688"/>
            <a:ext cx="11353800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latin typeface="Enriqueta" panose="02000000000000000000" pitchFamily="50" charset="0"/>
              </a:rPr>
              <a:t>….	Judith born in Marshfield </a:t>
            </a:r>
            <a:r>
              <a:rPr lang="en-US" sz="1600" dirty="0" smtClean="0">
                <a:latin typeface="Enriqueta" panose="02000000000000000000" pitchFamily="50" charset="0"/>
              </a:rPr>
              <a:t>(Brant Rock)</a:t>
            </a:r>
            <a:r>
              <a:rPr lang="en-US" sz="3000" dirty="0" smtClean="0">
                <a:latin typeface="Enriqueta" panose="02000000000000000000" pitchFamily="50" charset="0"/>
              </a:rPr>
              <a:t>, Sylvanus in Duxbury </a:t>
            </a:r>
          </a:p>
          <a:p>
            <a:r>
              <a:rPr lang="en-US" sz="1600" dirty="0">
                <a:latin typeface="Enriqueta" panose="02000000000000000000" pitchFamily="50" charset="0"/>
              </a:rPr>
              <a:t>	</a:t>
            </a:r>
            <a:r>
              <a:rPr lang="en-US" sz="1600" dirty="0" smtClean="0">
                <a:latin typeface="Enriqueta" panose="02000000000000000000" pitchFamily="50" charset="0"/>
              </a:rPr>
              <a:t>(</a:t>
            </a:r>
            <a:r>
              <a:rPr lang="en-US" sz="1600" b="1" dirty="0" smtClean="0">
                <a:latin typeface="Enriqueta" panose="02000000000000000000" pitchFamily="50" charset="0"/>
              </a:rPr>
              <a:t>612 Washington St</a:t>
            </a:r>
            <a:r>
              <a:rPr lang="en-US" sz="1600" dirty="0" smtClean="0">
                <a:latin typeface="Enriqueta" panose="02000000000000000000" pitchFamily="50" charset="0"/>
              </a:rPr>
              <a:t>., DUX.261; Smith family chronicle. Smiths later at </a:t>
            </a:r>
            <a:r>
              <a:rPr lang="en-US" sz="1600" b="1" dirty="0" smtClean="0">
                <a:latin typeface="Enriqueta" panose="02000000000000000000" pitchFamily="50" charset="0"/>
              </a:rPr>
              <a:t>45 Cedar St</a:t>
            </a:r>
            <a:r>
              <a:rPr lang="en-US" sz="1600" dirty="0" smtClean="0">
                <a:latin typeface="Enriqueta" panose="02000000000000000000" pitchFamily="50" charset="0"/>
              </a:rPr>
              <a:t>., DUX.37)</a:t>
            </a:r>
          </a:p>
          <a:p>
            <a:r>
              <a:rPr lang="en-US" sz="3000" dirty="0">
                <a:latin typeface="Enriqueta" panose="02000000000000000000" pitchFamily="50" charset="0"/>
              </a:rPr>
              <a:t>….	</a:t>
            </a:r>
            <a:r>
              <a:rPr lang="en-US" sz="3000" dirty="0" smtClean="0">
                <a:latin typeface="Enriqueta" panose="02000000000000000000" pitchFamily="50" charset="0"/>
              </a:rPr>
              <a:t>His </a:t>
            </a:r>
            <a:r>
              <a:rPr lang="en-US" sz="3000" dirty="0">
                <a:latin typeface="Enriqueta" panose="02000000000000000000" pitchFamily="50" charset="0"/>
              </a:rPr>
              <a:t>father was a sea captain, Jonathan Smith</a:t>
            </a:r>
          </a:p>
          <a:p>
            <a:r>
              <a:rPr lang="en-US" sz="3000" dirty="0" smtClean="0">
                <a:latin typeface="Enriqueta" panose="02000000000000000000" pitchFamily="50" charset="0"/>
              </a:rPr>
              <a:t>….	</a:t>
            </a:r>
            <a:r>
              <a:rPr lang="en-US" sz="2800" dirty="0" smtClean="0">
                <a:latin typeface="Enriqueta" panose="02000000000000000000" pitchFamily="50" charset="0"/>
              </a:rPr>
              <a:t>Her father </a:t>
            </a:r>
            <a:r>
              <a:rPr lang="en-US" sz="2800" dirty="0">
                <a:latin typeface="Enriqueta" panose="02000000000000000000" pitchFamily="50" charset="0"/>
              </a:rPr>
              <a:t>was </a:t>
            </a:r>
            <a:r>
              <a:rPr lang="en-US" sz="2800" dirty="0" smtClean="0">
                <a:latin typeface="Enriqueta" panose="02000000000000000000" pitchFamily="50" charset="0"/>
              </a:rPr>
              <a:t>groundskeeper </a:t>
            </a:r>
            <a:r>
              <a:rPr lang="en-US" sz="2800" dirty="0">
                <a:latin typeface="Enriqueta" panose="02000000000000000000" pitchFamily="50" charset="0"/>
              </a:rPr>
              <a:t>for </a:t>
            </a:r>
            <a:r>
              <a:rPr lang="en-US" sz="2800" dirty="0" smtClean="0">
                <a:latin typeface="Enriqueta" panose="02000000000000000000" pitchFamily="50" charset="0"/>
              </a:rPr>
              <a:t>shipbuilder </a:t>
            </a:r>
            <a:r>
              <a:rPr lang="en-US" sz="2800" dirty="0">
                <a:latin typeface="Enriqueta" panose="02000000000000000000" pitchFamily="50" charset="0"/>
              </a:rPr>
              <a:t>Ezra </a:t>
            </a:r>
            <a:r>
              <a:rPr lang="en-US" sz="2800" dirty="0" smtClean="0">
                <a:latin typeface="Enriqueta" panose="02000000000000000000" pitchFamily="50" charset="0"/>
              </a:rPr>
              <a:t>Weston</a:t>
            </a:r>
          </a:p>
          <a:p>
            <a:r>
              <a:rPr lang="en-US" sz="2800" dirty="0" smtClean="0">
                <a:latin typeface="Enriqueta" panose="02000000000000000000" pitchFamily="50" charset="0"/>
              </a:rPr>
              <a:t>….</a:t>
            </a:r>
            <a:r>
              <a:rPr lang="en-US" sz="3000" dirty="0" smtClean="0">
                <a:latin typeface="Enriqueta" panose="02000000000000000000" pitchFamily="50" charset="0"/>
              </a:rPr>
              <a:t>	She came to Duxbury to teach </a:t>
            </a:r>
            <a:r>
              <a:rPr lang="en-US" sz="1600" dirty="0" smtClean="0">
                <a:latin typeface="Enriqueta" panose="02000000000000000000" pitchFamily="50" charset="0"/>
              </a:rPr>
              <a:t>(see Millbrook School, </a:t>
            </a:r>
            <a:r>
              <a:rPr lang="en-US" sz="1600" b="1" dirty="0" smtClean="0">
                <a:latin typeface="Enriqueta" panose="02000000000000000000" pitchFamily="50" charset="0"/>
              </a:rPr>
              <a:t>5 West St</a:t>
            </a:r>
            <a:r>
              <a:rPr lang="en-US" sz="1600" dirty="0" smtClean="0">
                <a:latin typeface="Enriqueta" panose="02000000000000000000" pitchFamily="50" charset="0"/>
              </a:rPr>
              <a:t>., DUX.608)</a:t>
            </a:r>
          </a:p>
          <a:p>
            <a:r>
              <a:rPr lang="en-US" sz="3000" b="1" dirty="0" smtClean="0">
                <a:latin typeface="Enriqueta" panose="02000000000000000000" pitchFamily="50" charset="0"/>
              </a:rPr>
              <a:t>1841</a:t>
            </a:r>
            <a:r>
              <a:rPr lang="en-US" sz="3000" dirty="0" smtClean="0">
                <a:latin typeface="Enriqueta" panose="02000000000000000000" pitchFamily="50" charset="0"/>
              </a:rPr>
              <a:t>  Married, First </a:t>
            </a:r>
            <a:r>
              <a:rPr lang="en-US" sz="3000" dirty="0">
                <a:latin typeface="Enriqueta" panose="02000000000000000000" pitchFamily="50" charset="0"/>
              </a:rPr>
              <a:t>Church (Unitarian</a:t>
            </a:r>
            <a:r>
              <a:rPr lang="en-US" sz="3000" dirty="0" smtClean="0">
                <a:latin typeface="Enriqueta" panose="02000000000000000000" pitchFamily="50" charset="0"/>
              </a:rPr>
              <a:t>)</a:t>
            </a:r>
            <a:r>
              <a:rPr lang="en-US" sz="1600" dirty="0" smtClean="0">
                <a:latin typeface="Enriqueta" panose="02000000000000000000" pitchFamily="50" charset="0"/>
              </a:rPr>
              <a:t>(1840)</a:t>
            </a:r>
            <a:r>
              <a:rPr lang="en-US" sz="3000" dirty="0" smtClean="0">
                <a:latin typeface="Enriqueta" panose="02000000000000000000" pitchFamily="50" charset="0"/>
              </a:rPr>
              <a:t>; lived in Duxbury</a:t>
            </a:r>
          </a:p>
          <a:p>
            <a:pPr marL="914400" indent="-914400"/>
            <a:r>
              <a:rPr lang="en-US" sz="3000" b="1" dirty="0" smtClean="0">
                <a:latin typeface="Enriqueta" panose="02000000000000000000" pitchFamily="50" charset="0"/>
              </a:rPr>
              <a:t>1844</a:t>
            </a:r>
            <a:r>
              <a:rPr lang="en-US" sz="3000" dirty="0" smtClean="0">
                <a:latin typeface="Enriqueta" panose="02000000000000000000" pitchFamily="50" charset="0"/>
              </a:rPr>
              <a:t>  </a:t>
            </a:r>
            <a:r>
              <a:rPr lang="en-US" sz="3000" dirty="0">
                <a:latin typeface="Enriqueta" panose="02000000000000000000" pitchFamily="50" charset="0"/>
              </a:rPr>
              <a:t>Moved to </a:t>
            </a:r>
            <a:r>
              <a:rPr lang="en-US" sz="3000" dirty="0" smtClean="0">
                <a:latin typeface="Enriqueta" panose="02000000000000000000" pitchFamily="50" charset="0"/>
              </a:rPr>
              <a:t>Pembroke </a:t>
            </a:r>
            <a:r>
              <a:rPr lang="en-US" sz="1600" dirty="0" smtClean="0">
                <a:latin typeface="Enriqueta" panose="02000000000000000000" pitchFamily="50" charset="0"/>
              </a:rPr>
              <a:t>(see PEM.16 supplement; NW of Kings Highway Inn, PEM.39)</a:t>
            </a:r>
            <a:endParaRPr lang="en-US" sz="1600" dirty="0">
              <a:latin typeface="Enriqueta" panose="02000000000000000000" pitchFamily="50" charset="0"/>
            </a:endParaRPr>
          </a:p>
          <a:p>
            <a:pPr marL="914400" indent="-914400"/>
            <a:r>
              <a:rPr lang="en-US" sz="3000" b="1" dirty="0" smtClean="0">
                <a:latin typeface="Enriqueta" panose="02000000000000000000" pitchFamily="50" charset="0"/>
              </a:rPr>
              <a:t>1854</a:t>
            </a:r>
            <a:r>
              <a:rPr lang="en-US" sz="3000" dirty="0" smtClean="0">
                <a:latin typeface="Enriqueta" panose="02000000000000000000" pitchFamily="50" charset="0"/>
              </a:rPr>
              <a:t>  Moved </a:t>
            </a:r>
            <a:r>
              <a:rPr lang="en-US" sz="3000" dirty="0">
                <a:latin typeface="Enriqueta" panose="02000000000000000000" pitchFamily="50" charset="0"/>
              </a:rPr>
              <a:t>to East </a:t>
            </a:r>
            <a:r>
              <a:rPr lang="en-US" sz="3000" dirty="0" smtClean="0">
                <a:latin typeface="Enriqueta" panose="02000000000000000000" pitchFamily="50" charset="0"/>
              </a:rPr>
              <a:t>Boston </a:t>
            </a:r>
            <a:r>
              <a:rPr lang="en-US" sz="1600" dirty="0" smtClean="0">
                <a:latin typeface="Enriqueta" panose="02000000000000000000" pitchFamily="50" charset="0"/>
              </a:rPr>
              <a:t>(56 Eutaw Street)</a:t>
            </a:r>
          </a:p>
          <a:p>
            <a:pPr marL="914400" lvl="0" indent="-914400"/>
            <a:r>
              <a:rPr lang="en-US" sz="3000" b="1" dirty="0" smtClean="0">
                <a:solidFill>
                  <a:prstClr val="black"/>
                </a:solidFill>
                <a:latin typeface="Enriqueta" panose="02000000000000000000" pitchFamily="50" charset="0"/>
              </a:rPr>
              <a:t>1872</a:t>
            </a:r>
            <a:r>
              <a:rPr lang="en-US" sz="3000" dirty="0" smtClean="0">
                <a:solidFill>
                  <a:prstClr val="black"/>
                </a:solidFill>
                <a:latin typeface="Enriqueta" panose="02000000000000000000" pitchFamily="50" charset="0"/>
              </a:rPr>
              <a:t>  </a:t>
            </a:r>
            <a:r>
              <a:rPr lang="en-US" sz="3000" dirty="0">
                <a:solidFill>
                  <a:prstClr val="black"/>
                </a:solidFill>
                <a:latin typeface="Enriqueta" panose="02000000000000000000" pitchFamily="50" charset="0"/>
              </a:rPr>
              <a:t>Moved to </a:t>
            </a:r>
            <a:r>
              <a:rPr lang="en-US" sz="3000" dirty="0" smtClean="0">
                <a:solidFill>
                  <a:prstClr val="black"/>
                </a:solidFill>
                <a:latin typeface="Enriqueta" panose="02000000000000000000" pitchFamily="50" charset="0"/>
              </a:rPr>
              <a:t>76 White Street, East Boston </a:t>
            </a:r>
            <a:r>
              <a:rPr lang="en-US" sz="1600" dirty="0" smtClean="0">
                <a:solidFill>
                  <a:prstClr val="black"/>
                </a:solidFill>
                <a:latin typeface="Enriqueta" panose="02000000000000000000" pitchFamily="50" charset="0"/>
              </a:rPr>
              <a:t>(BOS.14278</a:t>
            </a:r>
            <a:r>
              <a:rPr lang="en-US" sz="1600" dirty="0">
                <a:solidFill>
                  <a:prstClr val="black"/>
                </a:solidFill>
                <a:latin typeface="Enriqueta" panose="02000000000000000000" pitchFamily="50" charset="0"/>
              </a:rPr>
              <a:t>)</a:t>
            </a:r>
          </a:p>
          <a:p>
            <a:pPr marL="914400" indent="-914400"/>
            <a:r>
              <a:rPr lang="en-US" sz="3000" dirty="0" smtClean="0">
                <a:latin typeface="Enriqueta" panose="02000000000000000000" pitchFamily="50" charset="0"/>
              </a:rPr>
              <a:t>….</a:t>
            </a:r>
            <a:r>
              <a:rPr lang="en-US" sz="3000" b="1" dirty="0" smtClean="0">
                <a:latin typeface="Enriqueta" panose="02000000000000000000" pitchFamily="50" charset="0"/>
              </a:rPr>
              <a:t>	</a:t>
            </a:r>
            <a:r>
              <a:rPr lang="en-US" sz="3000" dirty="0" smtClean="0">
                <a:latin typeface="Enriqueta" panose="02000000000000000000" pitchFamily="50" charset="0"/>
              </a:rPr>
              <a:t>Became followers of Theodore Parker </a:t>
            </a:r>
            <a:r>
              <a:rPr lang="en-US" sz="1600" dirty="0" smtClean="0">
                <a:latin typeface="Enriqueta" panose="02000000000000000000" pitchFamily="50" charset="0"/>
              </a:rPr>
              <a:t>(see 9 Appleton St, </a:t>
            </a:r>
            <a:r>
              <a:rPr lang="en-US" sz="1600" dirty="0" err="1" smtClean="0">
                <a:latin typeface="Enriqueta" panose="02000000000000000000" pitchFamily="50" charset="0"/>
              </a:rPr>
              <a:t>BOS.tbd</a:t>
            </a:r>
            <a:r>
              <a:rPr lang="en-US" sz="1600" dirty="0" smtClean="0">
                <a:latin typeface="Enriqueta" panose="02000000000000000000" pitchFamily="50" charset="0"/>
              </a:rPr>
              <a:t>)</a:t>
            </a:r>
          </a:p>
          <a:p>
            <a:pPr marL="914400" indent="-914400"/>
            <a:r>
              <a:rPr lang="en-US" b="1" dirty="0" smtClean="0">
                <a:latin typeface="Enriqueta" panose="02000000000000000000" pitchFamily="50" charset="0"/>
              </a:rPr>
              <a:t>c</a:t>
            </a:r>
            <a:r>
              <a:rPr lang="en-US" sz="3000" b="1" dirty="0" smtClean="0">
                <a:latin typeface="Enriqueta" panose="02000000000000000000" pitchFamily="50" charset="0"/>
              </a:rPr>
              <a:t>1873-</a:t>
            </a:r>
            <a:r>
              <a:rPr lang="en-US" sz="3000" dirty="0" smtClean="0">
                <a:latin typeface="Enriqueta" panose="02000000000000000000" pitchFamily="50" charset="0"/>
              </a:rPr>
              <a:t>  </a:t>
            </a:r>
            <a:r>
              <a:rPr lang="en-US" sz="3000" dirty="0" smtClean="0">
                <a:latin typeface="Enriqueta" panose="02000000000000000000" pitchFamily="50" charset="0"/>
              </a:rPr>
              <a:t>Summers in Scituate </a:t>
            </a:r>
            <a:r>
              <a:rPr lang="en-US" sz="1600" dirty="0" smtClean="0">
                <a:latin typeface="Enriqueta" panose="02000000000000000000" pitchFamily="50" charset="0"/>
              </a:rPr>
              <a:t>(SCI.110, SCI.519, etc.)</a:t>
            </a:r>
            <a:endParaRPr lang="en-US" sz="3200" dirty="0" smtClean="0">
              <a:latin typeface="Enriqueta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4125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1777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49570" y="5348377"/>
            <a:ext cx="7875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John Ford, Jr., 1833 map of Duxbury, detail, courtesy of BPL/Leventhal Map Center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0770" y="5934974"/>
            <a:ext cx="11921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Circled (L to R): Millbrook School, Smith house (45 Cedar), Sampson boarding house (612 Washington), Ezra Weston property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47727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9"/>
          <a:stretch/>
        </p:blipFill>
        <p:spPr>
          <a:xfrm>
            <a:off x="430277" y="0"/>
            <a:ext cx="11218168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64633" y="6021239"/>
            <a:ext cx="55122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>
                <a:solidFill>
                  <a:prstClr val="black"/>
                </a:solidFill>
              </a:rPr>
              <a:t>Photo courtesy of Duxbury Rural </a:t>
            </a:r>
            <a:r>
              <a:rPr lang="en-US" dirty="0" smtClean="0">
                <a:solidFill>
                  <a:prstClr val="black"/>
                </a:solidFill>
              </a:rPr>
              <a:t>&amp; Historical Society.</a:t>
            </a:r>
          </a:p>
          <a:p>
            <a:pPr lvl="0"/>
            <a:r>
              <a:rPr lang="en-US" dirty="0" smtClean="0">
                <a:solidFill>
                  <a:prstClr val="black"/>
                </a:solidFill>
              </a:rPr>
              <a:t>Youngest child Jennie was born in 1865.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3703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Enriqueta" panose="02000000000000000000" pitchFamily="50" charset="0"/>
              </a:rPr>
              <a:t>Key Shipbuilders of East Boston</a:t>
            </a:r>
            <a:endParaRPr lang="en-US" dirty="0">
              <a:latin typeface="Enriqueta" panose="02000000000000000000" pitchFamily="50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8200" y="1690688"/>
            <a:ext cx="11050438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Enriqueta" panose="02000000000000000000" pitchFamily="50" charset="0"/>
              </a:rPr>
              <a:t>Donald McKay</a:t>
            </a:r>
            <a:r>
              <a:rPr lang="en-US" sz="3600" dirty="0" smtClean="0">
                <a:latin typeface="Enriqueta" panose="02000000000000000000" pitchFamily="50" charset="0"/>
              </a:rPr>
              <a:t>  (Canada)				1845-1869</a:t>
            </a:r>
          </a:p>
          <a:p>
            <a:r>
              <a:rPr lang="en-US" dirty="0">
                <a:latin typeface="Enriqueta" panose="02000000000000000000" pitchFamily="50" charset="0"/>
              </a:rPr>
              <a:t>	</a:t>
            </a:r>
            <a:r>
              <a:rPr lang="en-US" dirty="0" smtClean="0">
                <a:solidFill>
                  <a:schemeClr val="bg1"/>
                </a:solidFill>
                <a:latin typeface="Enriqueta" panose="02000000000000000000" pitchFamily="50" charset="0"/>
              </a:rPr>
              <a:t>78 White St. (1844)</a:t>
            </a:r>
          </a:p>
          <a:p>
            <a:r>
              <a:rPr lang="en-US" sz="3600" b="1" dirty="0" smtClean="0">
                <a:latin typeface="Enriqueta" panose="02000000000000000000" pitchFamily="50" charset="0"/>
              </a:rPr>
              <a:t>Samuel Hall  </a:t>
            </a:r>
            <a:r>
              <a:rPr lang="en-US" sz="3600" dirty="0" smtClean="0">
                <a:latin typeface="Enriqueta" panose="02000000000000000000" pitchFamily="50" charset="0"/>
              </a:rPr>
              <a:t>(Marshfield, Duxbury) 	1839-1870</a:t>
            </a:r>
          </a:p>
          <a:p>
            <a:r>
              <a:rPr lang="en-US" dirty="0">
                <a:latin typeface="Enriqueta" panose="02000000000000000000" pitchFamily="50" charset="0"/>
              </a:rPr>
              <a:t>	</a:t>
            </a:r>
            <a:r>
              <a:rPr lang="en-US" dirty="0" smtClean="0">
                <a:solidFill>
                  <a:schemeClr val="bg1"/>
                </a:solidFill>
                <a:latin typeface="Enriqueta" panose="02000000000000000000" pitchFamily="50" charset="0"/>
              </a:rPr>
              <a:t>199 Webster St (Jeffries Point) (1853)*</a:t>
            </a:r>
          </a:p>
          <a:p>
            <a:r>
              <a:rPr lang="en-US" sz="3600" b="1" dirty="0">
                <a:latin typeface="Enriqueta" panose="02000000000000000000" pitchFamily="50" charset="0"/>
              </a:rPr>
              <a:t>Paul </a:t>
            </a:r>
            <a:r>
              <a:rPr lang="en-US" sz="3600" b="1" dirty="0" smtClean="0">
                <a:latin typeface="Enriqueta" panose="02000000000000000000" pitchFamily="50" charset="0"/>
              </a:rPr>
              <a:t>Curtis  </a:t>
            </a:r>
            <a:r>
              <a:rPr lang="en-US" sz="3600" dirty="0" smtClean="0">
                <a:latin typeface="Enriqueta" panose="02000000000000000000" pitchFamily="50" charset="0"/>
              </a:rPr>
              <a:t>(Scituate, Medford)		1851-1873</a:t>
            </a:r>
          </a:p>
          <a:p>
            <a:r>
              <a:rPr lang="en-US" dirty="0">
                <a:latin typeface="Enriqueta" panose="02000000000000000000" pitchFamily="50" charset="0"/>
              </a:rPr>
              <a:t>	</a:t>
            </a:r>
            <a:r>
              <a:rPr lang="en-US" dirty="0" smtClean="0">
                <a:solidFill>
                  <a:schemeClr val="bg1"/>
                </a:solidFill>
                <a:latin typeface="Enriqueta" panose="02000000000000000000" pitchFamily="50" charset="0"/>
              </a:rPr>
              <a:t>402 Meridian St. (r1860)</a:t>
            </a:r>
          </a:p>
          <a:p>
            <a:r>
              <a:rPr lang="en-US" sz="3600" b="1" dirty="0" smtClean="0">
                <a:latin typeface="Enriqueta" panose="02000000000000000000" pitchFamily="50" charset="0"/>
              </a:rPr>
              <a:t>Sylvanus Smith </a:t>
            </a:r>
            <a:r>
              <a:rPr lang="en-US" sz="3600" dirty="0" smtClean="0">
                <a:latin typeface="Enriqueta" panose="02000000000000000000" pitchFamily="50" charset="0"/>
              </a:rPr>
              <a:t>(Dux., </a:t>
            </a:r>
            <a:r>
              <a:rPr lang="en-US" sz="3600" dirty="0" err="1" smtClean="0">
                <a:latin typeface="Enriqueta" panose="02000000000000000000" pitchFamily="50" charset="0"/>
              </a:rPr>
              <a:t>Pmbrk</a:t>
            </a:r>
            <a:r>
              <a:rPr lang="en-US" sz="3600" dirty="0" smtClean="0">
                <a:latin typeface="Enriqueta" panose="02000000000000000000" pitchFamily="50" charset="0"/>
              </a:rPr>
              <a:t>, </a:t>
            </a:r>
            <a:r>
              <a:rPr lang="en-US" sz="3600" dirty="0" err="1" smtClean="0">
                <a:latin typeface="Enriqueta" panose="02000000000000000000" pitchFamily="50" charset="0"/>
              </a:rPr>
              <a:t>Medfd</a:t>
            </a:r>
            <a:r>
              <a:rPr lang="en-US" sz="3600" dirty="0" smtClean="0">
                <a:latin typeface="Enriqueta" panose="02000000000000000000" pitchFamily="50" charset="0"/>
              </a:rPr>
              <a:t>) 	1854-1884</a:t>
            </a:r>
          </a:p>
          <a:p>
            <a:r>
              <a:rPr lang="en-US" sz="2400" dirty="0">
                <a:latin typeface="Enriqueta" panose="02000000000000000000" pitchFamily="50" charset="0"/>
              </a:rPr>
              <a:t>	</a:t>
            </a:r>
            <a:r>
              <a:rPr lang="en-US" sz="2400" dirty="0" smtClean="0">
                <a:latin typeface="Enriqueta" panose="02000000000000000000" pitchFamily="50" charset="0"/>
              </a:rPr>
              <a:t>Moved to East Boston 1854</a:t>
            </a:r>
          </a:p>
          <a:p>
            <a:r>
              <a:rPr lang="en-US" sz="2400" dirty="0">
                <a:latin typeface="Enriqueta" panose="02000000000000000000" pitchFamily="50" charset="0"/>
              </a:rPr>
              <a:t>	</a:t>
            </a:r>
            <a:r>
              <a:rPr lang="en-US" sz="2400" dirty="0" smtClean="0">
                <a:latin typeface="Enriqueta" panose="02000000000000000000" pitchFamily="50" charset="0"/>
              </a:rPr>
              <a:t>Became Samuel Hall’s foreman</a:t>
            </a:r>
          </a:p>
          <a:p>
            <a:r>
              <a:rPr lang="en-US" sz="2400" dirty="0" smtClean="0">
                <a:latin typeface="Enriqueta" panose="02000000000000000000" pitchFamily="50" charset="0"/>
              </a:rPr>
              <a:t>	Related by marriage to Samuel Hall</a:t>
            </a:r>
          </a:p>
          <a:p>
            <a:r>
              <a:rPr lang="en-US" sz="2400" dirty="0">
                <a:solidFill>
                  <a:schemeClr val="bg1"/>
                </a:solidFill>
                <a:latin typeface="Enriqueta" panose="02000000000000000000" pitchFamily="50" charset="0"/>
              </a:rPr>
              <a:t>	</a:t>
            </a:r>
            <a:r>
              <a:rPr lang="en-US" sz="2400" dirty="0" smtClean="0">
                <a:latin typeface="Enriqueta" panose="02000000000000000000" pitchFamily="50" charset="0"/>
              </a:rPr>
              <a:t>Later partnered with Curtis</a:t>
            </a:r>
            <a:r>
              <a:rPr lang="en-US" sz="2400" dirty="0" smtClean="0">
                <a:solidFill>
                  <a:schemeClr val="bg1"/>
                </a:solidFill>
                <a:latin typeface="Enriqueta" panose="02000000000000000000" pitchFamily="50" charset="0"/>
              </a:rPr>
              <a:t>6 Eutaw St. (1854) &amp; 76 White St. (1872)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Enriqueta" panose="02000000000000000000" pitchFamily="50" charset="0"/>
              </a:rPr>
              <a:t>* </a:t>
            </a:r>
            <a:r>
              <a:rPr lang="en-US" sz="2000" dirty="0" smtClean="0">
                <a:solidFill>
                  <a:schemeClr val="bg1"/>
                </a:solidFill>
                <a:latin typeface="Enriqueta" panose="02000000000000000000" pitchFamily="50" charset="0"/>
              </a:rPr>
              <a:t>Thanks to Terrace-Place.com (1853 purchase), and MACRIS, BOS.AFD (1837-1851 built)</a:t>
            </a:r>
          </a:p>
        </p:txBody>
      </p:sp>
    </p:spTree>
    <p:extLst>
      <p:ext uri="{BB962C8B-B14F-4D97-AF65-F5344CB8AC3E}">
        <p14:creationId xmlns:p14="http://schemas.microsoft.com/office/powerpoint/2010/main" val="14596995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7368</TotalTime>
  <Words>958</Words>
  <Application>Microsoft Office PowerPoint</Application>
  <PresentationFormat>Widescreen</PresentationFormat>
  <Paragraphs>143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Calibri</vt:lpstr>
      <vt:lpstr>Calibri Light</vt:lpstr>
      <vt:lpstr>Enriqueta</vt:lpstr>
      <vt:lpstr>Times New Roman</vt:lpstr>
      <vt:lpstr>Wingdings</vt:lpstr>
      <vt:lpstr>Office Theme</vt:lpstr>
      <vt:lpstr>Suffragists of  Duxbury</vt:lpstr>
      <vt:lpstr>PowerPoint Presentation</vt:lpstr>
      <vt:lpstr>The Moores</vt:lpstr>
      <vt:lpstr>The Moores</vt:lpstr>
      <vt:lpstr>Sylvanus Smith (1817-1901) &amp; Judith Smith (1821-1921): nationally significant suffragists</vt:lpstr>
      <vt:lpstr>Judith Winsor (McLauthlin) Smith &amp; Sylvanus Smith – both Mayflower descendants</vt:lpstr>
      <vt:lpstr>PowerPoint Presentation</vt:lpstr>
      <vt:lpstr>PowerPoint Presentation</vt:lpstr>
      <vt:lpstr>Key Shipbuilders of East Boston</vt:lpstr>
      <vt:lpstr>PowerPoint Presentation</vt:lpstr>
      <vt:lpstr>PowerPoint Presentation</vt:lpstr>
      <vt:lpstr>PowerPoint Presentation</vt:lpstr>
      <vt:lpstr>PowerPoint Presentation</vt:lpstr>
      <vt:lpstr>Suffrage Timeline</vt:lpstr>
      <vt:lpstr>Suffragists</vt:lpstr>
      <vt:lpstr>Judith Winsor Smith</vt:lpstr>
      <vt:lpstr>12 Eminent Women</vt:lpstr>
      <vt:lpstr>Parker Memorial Building, Boylston &amp; Appleton Streets, Boston (built 1872). New York Public Library (edited for clarity), probably before 1895.</vt:lpstr>
      <vt:lpstr>3 Park St, Boston, home of Woman’s Journal (founded 1870) and suffrage organizations (to 1902, WJ to 1908)</vt:lpstr>
      <vt:lpstr>PowerPoint Presentation</vt:lpstr>
      <vt:lpstr>PowerPoint Presentation</vt:lpstr>
      <vt:lpstr>PowerPoint Presentation</vt:lpstr>
      <vt:lpstr>PowerPoint Presentation</vt:lpstr>
      <vt:lpstr>Judith Smith gets the vote  (Excerpts from Boston Globe article, August 29, 1920, 61)</vt:lpstr>
      <vt:lpstr>Mayflower Cemetery, Duxbury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Summer Suffragists:  Woman Suffrage Activists in Scituate, MA</dc:title>
  <dc:creator>Kathleen Nyberg</dc:creator>
  <cp:lastModifiedBy>Kathleen Nyberg</cp:lastModifiedBy>
  <cp:revision>251</cp:revision>
  <dcterms:created xsi:type="dcterms:W3CDTF">2020-03-06T04:20:55Z</dcterms:created>
  <dcterms:modified xsi:type="dcterms:W3CDTF">2021-02-01T01:03:59Z</dcterms:modified>
</cp:coreProperties>
</file>